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4" r:id="rId14"/>
    <p:sldId id="275" r:id="rId15"/>
    <p:sldId id="276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EEE"/>
    <a:srgbClr val="747678"/>
    <a:srgbClr val="D47B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84" y="3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73E18-B26D-461E-A222-9E5D5C6C0700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AF9F9-F291-4580-AF4C-41B60BDAEA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178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91F5E-28DD-44CD-B06E-0CBAC9321F0D}" type="datetimeFigureOut">
              <a:rPr lang="cs-CZ" smtClean="0"/>
              <a:pPr/>
              <a:t>26.04.2022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86E57-3ED1-4BA4-9559-2A3EC7BB2A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17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8000" y="2492896"/>
            <a:ext cx="8208000" cy="1470025"/>
          </a:xfrm>
        </p:spPr>
        <p:txBody>
          <a:bodyPr/>
          <a:lstStyle>
            <a:lvl1pPr algn="ctr">
              <a:defRPr sz="4000" b="1" baseline="0">
                <a:solidFill>
                  <a:srgbClr val="D47B22"/>
                </a:solidFill>
              </a:defRPr>
            </a:lvl1pPr>
          </a:lstStyle>
          <a:p>
            <a:r>
              <a:rPr lang="cs-CZ" dirty="0"/>
              <a:t>TEXT NÁZVU POWERPOINTOVÉ PREZENTACE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8000" y="4248671"/>
            <a:ext cx="8208000" cy="1468800"/>
          </a:xfrm>
        </p:spPr>
        <p:txBody>
          <a:bodyPr/>
          <a:lstStyle>
            <a:lvl1pPr marL="0" indent="0" algn="ctr">
              <a:buNone/>
              <a:defRPr b="1" baseline="0">
                <a:solidFill>
                  <a:srgbClr val="74767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Stručný text podtitul na dolním řádku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084000"/>
            <a:ext cx="2133600" cy="365125"/>
          </a:xfrm>
        </p:spPr>
        <p:txBody>
          <a:bodyPr/>
          <a:lstStyle>
            <a:lvl1pPr>
              <a:defRPr sz="1400"/>
            </a:lvl1pPr>
          </a:lstStyle>
          <a:p>
            <a:fld id="{F34DF06F-7B61-4035-B5FB-9CDF505E30E2}" type="datetime1">
              <a:rPr lang="cs-CZ" smtClean="0"/>
              <a:pPr/>
              <a:t>26.04.2022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788" y="260648"/>
            <a:ext cx="3816424" cy="1500992"/>
          </a:xfrm>
          <a:prstGeom prst="rect">
            <a:avLst/>
          </a:prstGeom>
        </p:spPr>
      </p:pic>
      <p:sp>
        <p:nvSpPr>
          <p:cNvPr id="4" name="TextovéPole 3"/>
          <p:cNvSpPr txBox="1"/>
          <p:nvPr userDrawn="1"/>
        </p:nvSpPr>
        <p:spPr>
          <a:xfrm>
            <a:off x="3275856" y="6118594"/>
            <a:ext cx="288032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1400" b="1" dirty="0">
                <a:solidFill>
                  <a:schemeClr val="bg1"/>
                </a:solidFill>
              </a:rPr>
              <a:t>Nové Město nad Metují</a:t>
            </a:r>
          </a:p>
        </p:txBody>
      </p:sp>
    </p:spTree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0097-A6E0-4994-872C-A4487768E789}" type="datetime1">
              <a:rPr lang="cs-CZ" smtClean="0"/>
              <a:pPr/>
              <a:t>26.04.2022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5693"/>
            <a:ext cx="2057400" cy="5851526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5693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B507E-FE88-4ECB-B306-5B955FDA2D0C}" type="datetime1">
              <a:rPr lang="cs-CZ" smtClean="0"/>
              <a:pPr/>
              <a:t>26.04.2022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/>
            </a:lvl1pPr>
          </a:lstStyle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1"/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0"/>
            </a:lvl1pPr>
          </a:lstStyle>
          <a:p>
            <a:fld id="{5C33F98F-25DA-443E-895F-2A14501E5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7E6092-B004-4E09-9A2A-3214911A4126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4681" y="14995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073" y="149952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EE4CAD7A-3AA9-453C-9087-83AE2D97AD11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55293"/>
            <a:ext cx="4040188" cy="71958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08" y="2248852"/>
            <a:ext cx="4040188" cy="38071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55293"/>
            <a:ext cx="4041775" cy="71958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544" y="2248852"/>
            <a:ext cx="4041775" cy="38191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3EA7745-0DD8-4E7D-BD05-4F79061CC371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C5942940-BBA6-4BF0-B872-B5C6874284EC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C2AC32A2-2514-4E01-AC59-3C4FA33DD1BA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748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861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3B40-604E-4FC8-9367-4DAF094B68ED}" type="datetime1">
              <a:rPr lang="cs-CZ" smtClean="0"/>
              <a:pPr/>
              <a:t>26.04.2022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71714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0403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47894"/>
            <a:ext cx="5486400" cy="6861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5FC2-AF51-4BF2-8E4A-4D208A3BF7D2}" type="datetime1">
              <a:rPr lang="cs-CZ" smtClean="0"/>
              <a:pPr/>
              <a:t>26.04.2022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Název prezentace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57200" y="6084000"/>
            <a:ext cx="8244000" cy="363600"/>
          </a:xfrm>
          <a:prstGeom prst="rect">
            <a:avLst/>
          </a:prstGeom>
          <a:solidFill>
            <a:srgbClr val="D47B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9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084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442F26D1-4BAC-4E7D-AE92-3F625382CEBC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084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084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5C33F98F-25DA-443E-895F-2A14501E50DE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D47B2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rgbClr val="747678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rgbClr val="74767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rgbClr val="74767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74767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74767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Komise pro řízení realizace strategického plánu města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2. jednání, 20.04.2022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F06F-7B61-4035-B5FB-9CDF505E30E2}" type="datetime1">
              <a:rPr lang="cs-CZ" smtClean="0"/>
              <a:pPr/>
              <a:t>26.04.2022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871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F9D73-FA4C-48E8-9192-ABDFF28FD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91264" cy="1368152"/>
          </a:xfrm>
        </p:spPr>
        <p:txBody>
          <a:bodyPr>
            <a:normAutofit fontScale="90000"/>
          </a:bodyPr>
          <a:lstStyle/>
          <a:p>
            <a:br>
              <a:rPr lang="cs-CZ" sz="2200" dirty="0"/>
            </a:br>
            <a:br>
              <a:rPr lang="cs-CZ" sz="2200" dirty="0"/>
            </a:br>
            <a:r>
              <a:rPr lang="cs-CZ" sz="2200" dirty="0"/>
              <a:t>DOSTUPNOST BYDLENÍ</a:t>
            </a:r>
            <a:br>
              <a:rPr lang="cs-CZ" sz="2200" dirty="0"/>
            </a:br>
            <a:r>
              <a:rPr lang="cs-CZ" sz="2200" dirty="0"/>
              <a:t>Zpráva pro Zastupitelstvo města o záměrech vlastníků dlouhodobě nevyužitých zastavitelných pozemků</a:t>
            </a:r>
            <a:br>
              <a:rPr lang="cs-CZ" dirty="0"/>
            </a:br>
            <a:r>
              <a:rPr lang="cs-CZ" dirty="0"/>
              <a:t>	</a:t>
            </a:r>
            <a:br>
              <a:rPr lang="cs-CZ" dirty="0"/>
            </a:br>
            <a:r>
              <a:rPr lang="cs-CZ" sz="2000" b="0" dirty="0">
                <a:solidFill>
                  <a:srgbClr val="747678"/>
                </a:solidFill>
                <a:latin typeface="+mn-lt"/>
                <a:ea typeface="+mn-ea"/>
                <a:cs typeface="+mn-cs"/>
              </a:rPr>
              <a:t>nevyužité pozemky </a:t>
            </a:r>
            <a:r>
              <a:rPr lang="cs-CZ" sz="2000" b="0" dirty="0" err="1">
                <a:solidFill>
                  <a:srgbClr val="747678"/>
                </a:solidFill>
                <a:latin typeface="+mn-lt"/>
                <a:ea typeface="+mn-ea"/>
                <a:cs typeface="+mn-cs"/>
              </a:rPr>
              <a:t>k.ú</a:t>
            </a:r>
            <a:r>
              <a:rPr lang="cs-CZ" sz="2000" b="0" dirty="0">
                <a:solidFill>
                  <a:srgbClr val="747678"/>
                </a:solidFill>
                <a:latin typeface="+mn-lt"/>
                <a:ea typeface="+mn-ea"/>
                <a:cs typeface="+mn-cs"/>
              </a:rPr>
              <a:t>. Vrchoviny</a:t>
            </a:r>
            <a:r>
              <a:rPr lang="cs-CZ" sz="2700" b="0" dirty="0">
                <a:solidFill>
                  <a:srgbClr val="747678"/>
                </a:solidFill>
                <a:latin typeface="+mn-lt"/>
                <a:ea typeface="+mn-ea"/>
                <a:cs typeface="+mn-cs"/>
              </a:rPr>
              <a:t>		</a:t>
            </a:r>
            <a:r>
              <a:rPr lang="cs-CZ" sz="2000" b="0" dirty="0">
                <a:solidFill>
                  <a:srgbClr val="747678"/>
                </a:solidFill>
                <a:latin typeface="+mn-lt"/>
                <a:ea typeface="+mn-ea"/>
                <a:cs typeface="+mn-cs"/>
              </a:rPr>
              <a:t>nevyužité pozemky </a:t>
            </a:r>
            <a:r>
              <a:rPr lang="cs-CZ" sz="2000" b="0" dirty="0" err="1">
                <a:solidFill>
                  <a:srgbClr val="747678"/>
                </a:solidFill>
                <a:latin typeface="+mn-lt"/>
                <a:ea typeface="+mn-ea"/>
                <a:cs typeface="+mn-cs"/>
              </a:rPr>
              <a:t>k.ú</a:t>
            </a:r>
            <a:r>
              <a:rPr lang="cs-CZ" sz="2000" b="0" dirty="0">
                <a:solidFill>
                  <a:srgbClr val="747678"/>
                </a:solidFill>
                <a:latin typeface="+mn-lt"/>
                <a:ea typeface="+mn-ea"/>
                <a:cs typeface="+mn-cs"/>
              </a:rPr>
              <a:t>. Krčín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9378FE-53B5-4F41-9C5E-28B673AFF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22686E-95C8-419E-BA5E-32BC2C8CA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654605-070A-40CF-A5E6-BD07DB00B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10</a:t>
            </a:fld>
            <a:endParaRPr lang="cs-CZ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EE67A8FF-F578-452C-A1EE-09B1813CF4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320353"/>
            <a:ext cx="3610744" cy="3634447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E75BF78-BD56-4963-B07E-D73AA8ECD4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335689"/>
            <a:ext cx="4149072" cy="362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287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F9D73-FA4C-48E8-9192-ABDFF28FD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91264" cy="1368152"/>
          </a:xfrm>
        </p:spPr>
        <p:txBody>
          <a:bodyPr>
            <a:normAutofit fontScale="90000"/>
          </a:bodyPr>
          <a:lstStyle/>
          <a:p>
            <a:br>
              <a:rPr lang="cs-CZ" sz="2200" dirty="0"/>
            </a:br>
            <a:br>
              <a:rPr lang="cs-CZ" sz="2200" dirty="0"/>
            </a:br>
            <a:r>
              <a:rPr lang="cs-CZ" sz="2200" dirty="0"/>
              <a:t>DOSTUPNOST BYDLENÍ</a:t>
            </a:r>
            <a:br>
              <a:rPr lang="cs-CZ" sz="2200" dirty="0"/>
            </a:br>
            <a:r>
              <a:rPr lang="cs-CZ" sz="2200" dirty="0"/>
              <a:t>Zpráva pro Zastupitelstvo města o záměrech vlastníků dlouhodobě nevyužitých zastavitelných pozemků</a:t>
            </a:r>
            <a:br>
              <a:rPr lang="cs-CZ" dirty="0"/>
            </a:br>
            <a:r>
              <a:rPr lang="cs-CZ" dirty="0"/>
              <a:t>	</a:t>
            </a:r>
            <a:br>
              <a:rPr lang="cs-CZ" dirty="0"/>
            </a:br>
            <a:r>
              <a:rPr lang="cs-CZ" sz="2000" b="0" dirty="0">
                <a:solidFill>
                  <a:srgbClr val="747678"/>
                </a:solidFill>
                <a:latin typeface="+mn-lt"/>
                <a:ea typeface="+mn-ea"/>
                <a:cs typeface="+mn-cs"/>
              </a:rPr>
              <a:t>nevyužité pozemky </a:t>
            </a:r>
            <a:r>
              <a:rPr lang="cs-CZ" sz="2000" b="0" dirty="0" err="1">
                <a:solidFill>
                  <a:srgbClr val="747678"/>
                </a:solidFill>
                <a:latin typeface="+mn-lt"/>
                <a:ea typeface="+mn-ea"/>
                <a:cs typeface="+mn-cs"/>
              </a:rPr>
              <a:t>k.ú</a:t>
            </a:r>
            <a:r>
              <a:rPr lang="cs-CZ" sz="2000" b="0" dirty="0">
                <a:solidFill>
                  <a:srgbClr val="747678"/>
                </a:solidFill>
                <a:latin typeface="+mn-lt"/>
                <a:ea typeface="+mn-ea"/>
                <a:cs typeface="+mn-cs"/>
              </a:rPr>
              <a:t>. </a:t>
            </a:r>
            <a:r>
              <a:rPr lang="cs-CZ" sz="2000" b="0" dirty="0" err="1">
                <a:solidFill>
                  <a:srgbClr val="747678"/>
                </a:solidFill>
                <a:latin typeface="+mn-lt"/>
                <a:ea typeface="+mn-ea"/>
                <a:cs typeface="+mn-cs"/>
              </a:rPr>
              <a:t>Spy</a:t>
            </a:r>
            <a:r>
              <a:rPr lang="cs-CZ" sz="2700" b="0" dirty="0">
                <a:solidFill>
                  <a:srgbClr val="747678"/>
                </a:solidFill>
                <a:latin typeface="+mn-lt"/>
                <a:ea typeface="+mn-ea"/>
                <a:cs typeface="+mn-cs"/>
              </a:rPr>
              <a:t>		</a:t>
            </a:r>
            <a:endParaRPr lang="cs-CZ" sz="2000" b="0" dirty="0">
              <a:solidFill>
                <a:srgbClr val="74767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9378FE-53B5-4F41-9C5E-28B673AFF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22686E-95C8-419E-BA5E-32BC2C8CA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654605-070A-40CF-A5E6-BD07DB00B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EE67A8FF-F578-452C-A1EE-09B1813CF4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2320353"/>
            <a:ext cx="3610744" cy="3634447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7497776B-D9A1-4239-B796-A91EA579AD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245" y="2335688"/>
            <a:ext cx="4985510" cy="361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044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F9D73-FA4C-48E8-9192-ABDFF28FD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91264" cy="1368152"/>
          </a:xfrm>
        </p:spPr>
        <p:txBody>
          <a:bodyPr>
            <a:normAutofit fontScale="90000"/>
          </a:bodyPr>
          <a:lstStyle/>
          <a:p>
            <a:br>
              <a:rPr lang="cs-CZ" sz="2200" dirty="0"/>
            </a:br>
            <a:br>
              <a:rPr lang="cs-CZ" sz="2200" dirty="0"/>
            </a:br>
            <a:br>
              <a:rPr lang="cs-CZ" sz="2200" dirty="0"/>
            </a:br>
            <a:r>
              <a:rPr lang="cs-CZ" sz="2200" dirty="0"/>
              <a:t>DOSTUPNOST BYDLENÍ</a:t>
            </a:r>
            <a:br>
              <a:rPr lang="cs-CZ" sz="2200" dirty="0"/>
            </a:br>
            <a:r>
              <a:rPr lang="cs-CZ" sz="2200" dirty="0"/>
              <a:t>Zpráva pro Zastupitelstvo města o záměrech vlastníků dlouhodobě nevyužitých zastavitelných pozemků</a:t>
            </a:r>
            <a:br>
              <a:rPr lang="cs-CZ" dirty="0"/>
            </a:br>
            <a:r>
              <a:rPr lang="cs-CZ" dirty="0"/>
              <a:t>	</a:t>
            </a:r>
            <a:br>
              <a:rPr lang="cs-CZ" dirty="0"/>
            </a:br>
            <a:r>
              <a:rPr lang="cs-CZ" sz="2000" b="0" dirty="0">
                <a:solidFill>
                  <a:srgbClr val="747678"/>
                </a:solidFill>
                <a:latin typeface="+mn-lt"/>
                <a:ea typeface="+mn-ea"/>
                <a:cs typeface="+mn-cs"/>
              </a:rPr>
              <a:t>nevyužité pozemky </a:t>
            </a:r>
            <a:r>
              <a:rPr lang="cs-CZ" sz="2000" b="0" dirty="0" err="1">
                <a:solidFill>
                  <a:srgbClr val="747678"/>
                </a:solidFill>
                <a:latin typeface="+mn-lt"/>
                <a:ea typeface="+mn-ea"/>
                <a:cs typeface="+mn-cs"/>
              </a:rPr>
              <a:t>k.ú</a:t>
            </a:r>
            <a:r>
              <a:rPr lang="cs-CZ" sz="2000" b="0" dirty="0">
                <a:solidFill>
                  <a:srgbClr val="747678"/>
                </a:solidFill>
                <a:latin typeface="+mn-lt"/>
                <a:ea typeface="+mn-ea"/>
                <a:cs typeface="+mn-cs"/>
              </a:rPr>
              <a:t>. Nové Město nad Metují</a:t>
            </a:r>
            <a:br>
              <a:rPr lang="cs-CZ" sz="2000" b="0" dirty="0">
                <a:solidFill>
                  <a:srgbClr val="747678"/>
                </a:solidFill>
                <a:latin typeface="+mn-lt"/>
                <a:ea typeface="+mn-ea"/>
                <a:cs typeface="+mn-cs"/>
              </a:rPr>
            </a:br>
            <a:br>
              <a:rPr lang="cs-CZ" sz="2000" b="0" dirty="0">
                <a:solidFill>
                  <a:srgbClr val="747678"/>
                </a:solidFill>
                <a:latin typeface="+mn-lt"/>
                <a:ea typeface="+mn-ea"/>
                <a:cs typeface="+mn-cs"/>
              </a:rPr>
            </a:br>
            <a:r>
              <a:rPr lang="cs-CZ" sz="2000" b="0" dirty="0">
                <a:solidFill>
                  <a:srgbClr val="747678"/>
                </a:solidFill>
                <a:latin typeface="+mn-lt"/>
                <a:ea typeface="+mn-ea"/>
                <a:cs typeface="+mn-cs"/>
              </a:rPr>
              <a:t>lokalita Ve Vilách				lokalita U </a:t>
            </a:r>
            <a:r>
              <a:rPr lang="cs-CZ" sz="2000" b="0" dirty="0" err="1">
                <a:solidFill>
                  <a:srgbClr val="747678"/>
                </a:solidFill>
                <a:latin typeface="+mn-lt"/>
                <a:ea typeface="+mn-ea"/>
                <a:cs typeface="+mn-cs"/>
              </a:rPr>
              <a:t>Studýnek</a:t>
            </a:r>
            <a:endParaRPr lang="cs-CZ" sz="2000" b="0" dirty="0">
              <a:solidFill>
                <a:srgbClr val="747678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9378FE-53B5-4F41-9C5E-28B673AFF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22686E-95C8-419E-BA5E-32BC2C8CA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654605-070A-40CF-A5E6-BD07DB00B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12</a:t>
            </a:fld>
            <a:endParaRPr lang="cs-CZ"/>
          </a:p>
        </p:txBody>
      </p:sp>
      <p:pic>
        <p:nvPicPr>
          <p:cNvPr id="14" name="Zástupný obsah 13">
            <a:extLst>
              <a:ext uri="{FF2B5EF4-FFF2-40B4-BE49-F238E27FC236}">
                <a16:creationId xmlns:a16="http://schemas.microsoft.com/office/drawing/2014/main" id="{E3A12721-8D0C-4561-A165-4BC5F8A89A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9170" y="2617559"/>
            <a:ext cx="3617490" cy="2634765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C84322B1-9BA8-45ED-AF69-AADD077CA4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617559"/>
            <a:ext cx="3879661" cy="263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994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51B7B-B8AB-4E09-94CC-A698FB20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2. Naplňování jednotlivých opatření</a:t>
            </a:r>
            <a:br>
              <a:rPr lang="cs-CZ" dirty="0"/>
            </a:br>
            <a:r>
              <a:rPr lang="cs-CZ" dirty="0"/>
              <a:t>CO SE DAŘÍ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315AB8-0D55-4112-A46E-FAE297D6F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B	PROSPERITA MĚSTA</a:t>
            </a:r>
          </a:p>
          <a:p>
            <a:pPr marL="0" indent="0" algn="just">
              <a:buNone/>
            </a:pPr>
            <a:r>
              <a:rPr lang="cs-CZ" dirty="0"/>
              <a:t>B.1 	Plochy pro rozvoj a růst firem</a:t>
            </a:r>
          </a:p>
          <a:p>
            <a:pPr lvl="1" algn="just"/>
            <a:r>
              <a:rPr lang="cs-CZ" sz="2400" b="0" dirty="0"/>
              <a:t>Jednání s místními firmami, řešení jejich problémů     a požadavků</a:t>
            </a:r>
          </a:p>
          <a:p>
            <a:pPr lvl="2" algn="just"/>
            <a:r>
              <a:rPr lang="cs-CZ" sz="2000" b="0" dirty="0" err="1"/>
              <a:t>Kamat</a:t>
            </a:r>
            <a:r>
              <a:rPr lang="cs-CZ" sz="2000" b="0" dirty="0"/>
              <a:t>, </a:t>
            </a:r>
            <a:r>
              <a:rPr lang="cs-CZ" sz="2000" b="0" dirty="0" err="1"/>
              <a:t>Alurol</a:t>
            </a:r>
            <a:r>
              <a:rPr lang="cs-CZ" sz="2000" b="0" dirty="0"/>
              <a:t>, Slévárna, Meta Krčín a.s., Paliva Jelen, </a:t>
            </a:r>
            <a:r>
              <a:rPr lang="cs-CZ" sz="2000" b="0" dirty="0" err="1"/>
              <a:t>Bauch</a:t>
            </a:r>
            <a:r>
              <a:rPr lang="cs-CZ" sz="2000" b="0" dirty="0"/>
              <a:t>-Navrátil, </a:t>
            </a:r>
            <a:r>
              <a:rPr lang="cs-CZ" sz="2000" b="0" dirty="0" err="1"/>
              <a:t>Spoltechnic</a:t>
            </a:r>
            <a:r>
              <a:rPr lang="cs-CZ" sz="2000" b="0" dirty="0"/>
              <a:t> s.r.o. (ul. Elektrárenská).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755925-4EB6-42E7-B049-E1E4584B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D65784-B14D-4215-A550-8DAC0C1B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5A647F-19C5-4DEB-AB36-F4575376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611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51B7B-B8AB-4E09-94CC-A698FB20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2. Naplňování jednotlivých opatření</a:t>
            </a:r>
            <a:br>
              <a:rPr lang="cs-CZ" dirty="0"/>
            </a:br>
            <a:r>
              <a:rPr lang="cs-CZ" dirty="0"/>
              <a:t>CO SE DAŘÍ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315AB8-0D55-4112-A46E-FAE297D6F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B	PROSPERITA MĚSTA</a:t>
            </a:r>
          </a:p>
          <a:p>
            <a:pPr marL="0" indent="0" algn="just">
              <a:buNone/>
            </a:pPr>
            <a:r>
              <a:rPr lang="cs-CZ" dirty="0"/>
              <a:t>B.2 	Propagace města, průmyslu, lákání 	investic</a:t>
            </a:r>
          </a:p>
          <a:p>
            <a:pPr lvl="1" algn="just"/>
            <a:r>
              <a:rPr lang="cs-CZ" sz="2400" b="0" dirty="0"/>
              <a:t>Jednání se zástupci </a:t>
            </a:r>
            <a:r>
              <a:rPr lang="cs-CZ" sz="2400" b="0" dirty="0" err="1"/>
              <a:t>Czechinvestu</a:t>
            </a:r>
            <a:r>
              <a:rPr lang="cs-CZ" sz="2400" b="0" dirty="0"/>
              <a:t> - Pasportizace podnikatelského prostředí</a:t>
            </a:r>
          </a:p>
          <a:p>
            <a:pPr lvl="1" algn="just"/>
            <a:r>
              <a:rPr lang="cs-CZ" sz="2400" b="0" dirty="0"/>
              <a:t>Společná propagace města a místních podniků Městské muzeum (Elton),</a:t>
            </a:r>
            <a:r>
              <a:rPr lang="cs-CZ" sz="2400" b="0" dirty="0">
                <a:solidFill>
                  <a:schemeClr val="accent1"/>
                </a:solidFill>
              </a:rPr>
              <a:t> </a:t>
            </a:r>
            <a:r>
              <a:rPr lang="cs-CZ" sz="2400" b="0" dirty="0"/>
              <a:t>Festival české filmové komedie (</a:t>
            </a:r>
            <a:r>
              <a:rPr lang="cs-CZ" sz="2400" b="0" dirty="0" err="1"/>
              <a:t>Detecha</a:t>
            </a:r>
            <a:r>
              <a:rPr lang="cs-CZ" sz="2400" b="0" dirty="0"/>
              <a:t>, …), Dny evropského dědictví (Škoda - Auto Branka, …)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755925-4EB6-42E7-B049-E1E4584B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D65784-B14D-4215-A550-8DAC0C1B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5A647F-19C5-4DEB-AB36-F4575376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527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51B7B-B8AB-4E09-94CC-A698FB20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2. Naplňování jednotlivých opatření</a:t>
            </a:r>
            <a:br>
              <a:rPr lang="cs-CZ" dirty="0"/>
            </a:br>
            <a:r>
              <a:rPr lang="cs-CZ" dirty="0"/>
              <a:t>CO SE DAŘÍ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315AB8-0D55-4112-A46E-FAE297D6F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92000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B	PROSPERITA MĚSTA</a:t>
            </a:r>
          </a:p>
          <a:p>
            <a:pPr marL="0" indent="0">
              <a:buNone/>
            </a:pPr>
            <a:r>
              <a:rPr lang="cs-CZ" dirty="0"/>
              <a:t>B.3 	Aktivní a vstřícné město</a:t>
            </a:r>
          </a:p>
          <a:p>
            <a:pPr lvl="1" algn="just"/>
            <a:r>
              <a:rPr lang="cs-CZ" b="0" dirty="0"/>
              <a:t>Komunikace s podniky a podnikateli</a:t>
            </a:r>
          </a:p>
          <a:p>
            <a:pPr lvl="2" algn="just"/>
            <a:r>
              <a:rPr lang="cs-CZ" b="0" dirty="0"/>
              <a:t>Jednání s místními firmami, řešení jejich problémů a požadavků</a:t>
            </a:r>
          </a:p>
          <a:p>
            <a:pPr lvl="3" algn="just"/>
            <a:r>
              <a:rPr lang="cs-CZ" b="0" dirty="0" err="1"/>
              <a:t>Kamat</a:t>
            </a:r>
            <a:r>
              <a:rPr lang="cs-CZ" b="0" dirty="0"/>
              <a:t>, </a:t>
            </a:r>
            <a:r>
              <a:rPr lang="cs-CZ" b="0" dirty="0" err="1"/>
              <a:t>Alurol</a:t>
            </a:r>
            <a:r>
              <a:rPr lang="cs-CZ" b="0" dirty="0"/>
              <a:t>, Slévárna, Meta Krčín a.s., Paliva Jelen, </a:t>
            </a:r>
            <a:r>
              <a:rPr lang="cs-CZ" b="0" dirty="0" err="1"/>
              <a:t>Bauch</a:t>
            </a:r>
            <a:r>
              <a:rPr lang="cs-CZ" b="0" dirty="0"/>
              <a:t>-Navrátil, </a:t>
            </a:r>
            <a:r>
              <a:rPr lang="cs-CZ" b="0" dirty="0" err="1"/>
              <a:t>Spoltechnic</a:t>
            </a:r>
            <a:r>
              <a:rPr lang="cs-CZ" b="0" dirty="0"/>
              <a:t> s.r.o. (ul. Elektrárenská)</a:t>
            </a:r>
          </a:p>
          <a:p>
            <a:pPr lvl="2"/>
            <a:endParaRPr lang="cs-CZ" b="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755925-4EB6-42E7-B049-E1E4584B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D65784-B14D-4215-A550-8DAC0C1B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5A647F-19C5-4DEB-AB36-F4575376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785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51B7B-B8AB-4E09-94CC-A698FB20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2. Naplňování jednotlivých opatření</a:t>
            </a:r>
            <a:br>
              <a:rPr lang="cs-CZ" dirty="0"/>
            </a:br>
            <a:r>
              <a:rPr lang="cs-CZ" dirty="0"/>
              <a:t>CO SE DAŘÍ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315AB8-0D55-4112-A46E-FAE297D6F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B	PROSPERITA MĚSTA</a:t>
            </a:r>
          </a:p>
          <a:p>
            <a:pPr marL="0" indent="0">
              <a:buNone/>
            </a:pPr>
            <a:r>
              <a:rPr lang="cs-CZ" dirty="0"/>
              <a:t>B.4 	Spolupráce SŠ s firmami</a:t>
            </a:r>
          </a:p>
          <a:p>
            <a:pPr lvl="1" algn="just"/>
            <a:r>
              <a:rPr lang="cs-CZ" sz="2400" dirty="0"/>
              <a:t>Obnova technického vybavení SŠ</a:t>
            </a:r>
          </a:p>
          <a:p>
            <a:pPr lvl="2" algn="just"/>
            <a:r>
              <a:rPr lang="cs-CZ" b="0" dirty="0"/>
              <a:t>Nově vybavená učebna polytechniky a PC učebna</a:t>
            </a:r>
          </a:p>
          <a:p>
            <a:pPr lvl="2" algn="just"/>
            <a:r>
              <a:rPr lang="cs-CZ" b="0" dirty="0"/>
              <a:t>Účast v programu KHK – Strojařina+</a:t>
            </a:r>
          </a:p>
          <a:p>
            <a:pPr lvl="1" algn="just"/>
            <a:r>
              <a:rPr lang="cs-CZ" sz="2400" dirty="0"/>
              <a:t>Spolupráce SŠ, firem a ZŠ</a:t>
            </a:r>
          </a:p>
          <a:p>
            <a:pPr lvl="2" algn="just"/>
            <a:r>
              <a:rPr lang="cs-CZ" b="0" dirty="0"/>
              <a:t>Škola koordinuje odborné praxe ve firmách ve městě a okolí </a:t>
            </a:r>
          </a:p>
          <a:p>
            <a:pPr lvl="3" algn="just"/>
            <a:r>
              <a:rPr lang="cs-CZ" b="0" dirty="0"/>
              <a:t>např. </a:t>
            </a:r>
            <a:r>
              <a:rPr lang="cs-CZ" b="0" dirty="0" err="1"/>
              <a:t>Ammann</a:t>
            </a:r>
            <a:r>
              <a:rPr lang="cs-CZ" b="0" dirty="0"/>
              <a:t>, ZBA, RVT-kovovýroba, </a:t>
            </a:r>
            <a:r>
              <a:rPr lang="cs-CZ" b="0" dirty="0" err="1"/>
              <a:t>Feinmetall</a:t>
            </a:r>
            <a:r>
              <a:rPr lang="cs-CZ" b="0" dirty="0"/>
              <a:t>, Hronovský, </a:t>
            </a:r>
            <a:r>
              <a:rPr lang="cs-CZ" b="0" dirty="0" err="1"/>
              <a:t>Halla</a:t>
            </a:r>
            <a:r>
              <a:rPr lang="cs-CZ" b="0" dirty="0"/>
              <a:t>, </a:t>
            </a:r>
            <a:r>
              <a:rPr lang="cs-CZ" b="0" dirty="0" err="1"/>
              <a:t>Gondella</a:t>
            </a:r>
            <a:r>
              <a:rPr lang="cs-CZ" b="0" dirty="0"/>
              <a:t> (Říkov), </a:t>
            </a:r>
            <a:r>
              <a:rPr lang="cs-CZ" b="0" dirty="0" err="1"/>
              <a:t>Messa</a:t>
            </a:r>
            <a:r>
              <a:rPr lang="cs-CZ" b="0" dirty="0"/>
              <a:t>(Vysokov), </a:t>
            </a:r>
            <a:r>
              <a:rPr lang="cs-CZ" b="0" dirty="0" err="1"/>
              <a:t>Atas</a:t>
            </a:r>
            <a:r>
              <a:rPr lang="cs-CZ" b="0" dirty="0"/>
              <a:t> (Náchod), ASC Bohuslavice</a:t>
            </a:r>
          </a:p>
          <a:p>
            <a:pPr lvl="2" algn="just"/>
            <a:r>
              <a:rPr lang="cs-CZ" b="0" dirty="0"/>
              <a:t>Zlepšení spolupráce s místními ZŠ, nejlépe funguje spolupráce se ZŠ Krčín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755925-4EB6-42E7-B049-E1E4584B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D65784-B14D-4215-A550-8DAC0C1B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5A647F-19C5-4DEB-AB36-F4575376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253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51B7B-B8AB-4E09-94CC-A698FB20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2. Naplňování jednotlivých opatření</a:t>
            </a:r>
            <a:br>
              <a:rPr lang="cs-CZ" dirty="0"/>
            </a:br>
            <a:r>
              <a:rPr lang="cs-CZ" dirty="0"/>
              <a:t>CO SE NEDAŘÍ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315AB8-0D55-4112-A46E-FAE297D6F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B	PROSPERITA MĚSTA</a:t>
            </a:r>
          </a:p>
          <a:p>
            <a:pPr lvl="1" algn="just"/>
            <a:r>
              <a:rPr lang="cs-CZ" dirty="0"/>
              <a:t>Hlubší navázání spolupráce s </a:t>
            </a:r>
            <a:r>
              <a:rPr lang="cs-CZ" dirty="0" err="1"/>
              <a:t>CzechInvestem</a:t>
            </a:r>
            <a:r>
              <a:rPr lang="cs-CZ" dirty="0"/>
              <a:t> </a:t>
            </a:r>
            <a:r>
              <a:rPr lang="cs-CZ" b="0" dirty="0"/>
              <a:t>(B.2.1., B.2.2., B.3.1.)</a:t>
            </a:r>
          </a:p>
          <a:p>
            <a:pPr lvl="2" algn="just"/>
            <a:r>
              <a:rPr lang="cs-CZ" b="0" dirty="0"/>
              <a:t>zatím pouze okrajově</a:t>
            </a:r>
            <a:endParaRPr lang="cs-CZ" dirty="0">
              <a:solidFill>
                <a:schemeClr val="accent1"/>
              </a:solidFill>
            </a:endParaRPr>
          </a:p>
          <a:p>
            <a:pPr lvl="1" algn="just"/>
            <a:r>
              <a:rPr lang="cs-CZ" dirty="0"/>
              <a:t>Spolupráce SŠ, firem a ZŠ</a:t>
            </a:r>
          </a:p>
          <a:p>
            <a:pPr lvl="2" algn="just"/>
            <a:r>
              <a:rPr lang="cs-CZ" b="0" dirty="0"/>
              <a:t>Škola nemá finance na větší investice – aktuální prioritou školy je přesun oborů z Opočna do NMnM</a:t>
            </a:r>
          </a:p>
          <a:p>
            <a:pPr lvl="2" algn="just"/>
            <a:r>
              <a:rPr lang="cs-CZ" b="0" dirty="0"/>
              <a:t>škola má stále málo uchazečů o strojírenské obory</a:t>
            </a:r>
          </a:p>
          <a:p>
            <a:pPr lvl="2" algn="just"/>
            <a:r>
              <a:rPr lang="cs-CZ" b="0" dirty="0"/>
              <a:t>nezájem o učební obory bez maturity</a:t>
            </a:r>
          </a:p>
          <a:p>
            <a:pPr lvl="2" algn="just"/>
            <a:r>
              <a:rPr lang="cs-CZ" b="0" dirty="0"/>
              <a:t>spolupráce s rodiči žáků místních ZŠ</a:t>
            </a:r>
          </a:p>
          <a:p>
            <a:pPr lvl="1" algn="just"/>
            <a:r>
              <a:rPr lang="cs-CZ" dirty="0"/>
              <a:t>Prostory pro začínající podnikatele</a:t>
            </a:r>
          </a:p>
          <a:p>
            <a:pPr lvl="2" algn="just"/>
            <a:r>
              <a:rPr lang="cs-CZ" b="0" dirty="0"/>
              <a:t>Zatím se nepodařilo najít vhodný model realizace</a:t>
            </a:r>
          </a:p>
          <a:p>
            <a:pPr marL="914400" lvl="2" indent="0">
              <a:buNone/>
            </a:pPr>
            <a:endParaRPr lang="cs-CZ" b="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755925-4EB6-42E7-B049-E1E4584B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D65784-B14D-4215-A550-8DAC0C1B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5A647F-19C5-4DEB-AB36-F4575376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648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51B7B-B8AB-4E09-94CC-A698FB20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2. Naplňování jednotlivých opatření</a:t>
            </a:r>
            <a:br>
              <a:rPr lang="cs-CZ" dirty="0"/>
            </a:br>
            <a:r>
              <a:rPr lang="cs-CZ" dirty="0"/>
              <a:t>CO SE DAŘÍ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315AB8-0D55-4112-A46E-FAE297D6F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C000"/>
                </a:solidFill>
              </a:rPr>
              <a:t>C	CESTOVNÍ RUCH (CR)</a:t>
            </a:r>
          </a:p>
          <a:p>
            <a:pPr marL="0" indent="0">
              <a:buNone/>
            </a:pPr>
            <a:r>
              <a:rPr lang="cs-CZ" dirty="0"/>
              <a:t>C.1 	Lákadla a produkty CR</a:t>
            </a:r>
          </a:p>
          <a:p>
            <a:pPr lvl="1" algn="just"/>
            <a:r>
              <a:rPr lang="cs-CZ" sz="2400" b="0" dirty="0"/>
              <a:t>Průzkum potřeb a očekávání cílových skupin proveden, s výsledky se pracuje</a:t>
            </a:r>
          </a:p>
          <a:p>
            <a:pPr lvl="1" algn="just"/>
            <a:r>
              <a:rPr lang="cs-CZ" sz="2400" b="0" dirty="0"/>
              <a:t>Nové příležitosti pro rekreaci v přírodě</a:t>
            </a:r>
          </a:p>
          <a:p>
            <a:pPr lvl="2" algn="just"/>
            <a:r>
              <a:rPr lang="cs-CZ" b="0" dirty="0"/>
              <a:t>Jiráskovy sady – vzniká studie nové podoby parku</a:t>
            </a:r>
          </a:p>
          <a:p>
            <a:pPr lvl="2" algn="just"/>
            <a:r>
              <a:rPr lang="cs-CZ" b="0" dirty="0"/>
              <a:t>Stezka podél </a:t>
            </a:r>
            <a:r>
              <a:rPr lang="cs-CZ" b="0" dirty="0" err="1"/>
              <a:t>Libchyňského</a:t>
            </a:r>
            <a:r>
              <a:rPr lang="cs-CZ" b="0" dirty="0"/>
              <a:t> potoka</a:t>
            </a:r>
          </a:p>
          <a:p>
            <a:pPr lvl="2" algn="just"/>
            <a:r>
              <a:rPr lang="cs-CZ" b="0" dirty="0"/>
              <a:t>Nové kurzy IC – </a:t>
            </a:r>
            <a:r>
              <a:rPr lang="cs-CZ" b="0" dirty="0" err="1"/>
              <a:t>Nordic</a:t>
            </a:r>
            <a:r>
              <a:rPr lang="cs-CZ" b="0" dirty="0"/>
              <a:t> </a:t>
            </a:r>
            <a:r>
              <a:rPr lang="cs-CZ" b="0" dirty="0" err="1"/>
              <a:t>walking</a:t>
            </a:r>
            <a:endParaRPr lang="cs-CZ" b="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755925-4EB6-42E7-B049-E1E4584B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D65784-B14D-4215-A550-8DAC0C1B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5A647F-19C5-4DEB-AB36-F4575376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4750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51B7B-B8AB-4E09-94CC-A698FB20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2. Naplňování jednotlivých opatření</a:t>
            </a:r>
            <a:br>
              <a:rPr lang="cs-CZ" dirty="0"/>
            </a:br>
            <a:r>
              <a:rPr lang="cs-CZ" dirty="0"/>
              <a:t>CO SE DAŘÍ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315AB8-0D55-4112-A46E-FAE297D6F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C000"/>
                </a:solidFill>
              </a:rPr>
              <a:t>C	CESTOVNÍ RUCH</a:t>
            </a:r>
          </a:p>
          <a:p>
            <a:pPr marL="0" indent="0">
              <a:buNone/>
            </a:pPr>
            <a:r>
              <a:rPr lang="cs-CZ" dirty="0"/>
              <a:t>C.1 	Infrastruktura CR</a:t>
            </a:r>
          </a:p>
          <a:p>
            <a:pPr lvl="1" algn="just"/>
            <a:r>
              <a:rPr lang="cs-CZ" b="0" dirty="0"/>
              <a:t>Stání pro karavany</a:t>
            </a:r>
          </a:p>
          <a:p>
            <a:pPr lvl="2" algn="just"/>
            <a:r>
              <a:rPr lang="cs-CZ" b="0" dirty="0"/>
              <a:t>Vytipovány možné lokality – předloženo do komise CR</a:t>
            </a:r>
          </a:p>
          <a:p>
            <a:pPr lvl="3" algn="just"/>
            <a:r>
              <a:rPr lang="cs-CZ" sz="2200" dirty="0"/>
              <a:t>louka pod Výrovem (ul. K Bělidlu) </a:t>
            </a:r>
          </a:p>
          <a:p>
            <a:pPr lvl="3" algn="just"/>
            <a:r>
              <a:rPr lang="cs-CZ" sz="2200" dirty="0"/>
              <a:t>areál bývalého koupaliště (Chatová osada U koupaliště)</a:t>
            </a:r>
          </a:p>
          <a:p>
            <a:pPr lvl="3" algn="just"/>
            <a:r>
              <a:rPr lang="cs-CZ" sz="2200" dirty="0"/>
              <a:t>v rámci parkoviště Na Farské zahradě - 1-2 místa</a:t>
            </a:r>
          </a:p>
          <a:p>
            <a:pPr lvl="3" algn="just"/>
            <a:r>
              <a:rPr lang="cs-CZ" sz="2200" dirty="0"/>
              <a:t>bývalé dopravní hřiště u stadionu gen. </a:t>
            </a:r>
            <a:r>
              <a:rPr lang="cs-CZ" sz="2200" dirty="0" err="1"/>
              <a:t>Klapálka</a:t>
            </a:r>
            <a:r>
              <a:rPr lang="cs-CZ" sz="2200" dirty="0"/>
              <a:t> </a:t>
            </a:r>
          </a:p>
          <a:p>
            <a:pPr lvl="3" algn="just"/>
            <a:r>
              <a:rPr lang="cs-CZ" sz="2200" dirty="0"/>
              <a:t>areál letiště </a:t>
            </a:r>
          </a:p>
          <a:p>
            <a:pPr lvl="1" algn="just"/>
            <a:r>
              <a:rPr lang="cs-CZ" b="0" dirty="0"/>
              <a:t>Cyklostezka kolem Rozkoše</a:t>
            </a:r>
          </a:p>
          <a:p>
            <a:pPr lvl="2" algn="just"/>
            <a:r>
              <a:rPr lang="cs-CZ" b="0" dirty="0"/>
              <a:t>zpracovává se PD Vrchoviny–Šonov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755925-4EB6-42E7-B049-E1E4584B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D65784-B14D-4215-A550-8DAC0C1B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5A647F-19C5-4DEB-AB36-F4575376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89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C1A9D-0548-4252-B932-3C0B5FC30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jednání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F6383A-A19F-40E0-9D99-CA80CF18F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392000"/>
          </a:xfrm>
        </p:spPr>
        <p:txBody>
          <a:bodyPr>
            <a:normAutofit/>
          </a:bodyPr>
          <a:lstStyle/>
          <a:p>
            <a:r>
              <a:rPr lang="cs-CZ" dirty="0"/>
              <a:t>1. úvodní slovo MST</a:t>
            </a:r>
          </a:p>
          <a:p>
            <a:r>
              <a:rPr lang="cs-CZ" dirty="0"/>
              <a:t>2. naplňování jednotlivých opatření</a:t>
            </a:r>
          </a:p>
          <a:p>
            <a:pPr lvl="2"/>
            <a:r>
              <a:rPr lang="cs-CZ" sz="2600" dirty="0"/>
              <a:t>co se daří realizovat</a:t>
            </a:r>
          </a:p>
          <a:p>
            <a:pPr lvl="2"/>
            <a:r>
              <a:rPr lang="cs-CZ" sz="2600" dirty="0"/>
              <a:t>co se nedaří realizovat</a:t>
            </a:r>
          </a:p>
          <a:p>
            <a:r>
              <a:rPr lang="cs-CZ" dirty="0"/>
              <a:t>3. Podrobnější projednání 2 opatření</a:t>
            </a:r>
          </a:p>
          <a:p>
            <a:pPr lvl="2"/>
            <a:r>
              <a:rPr lang="cs-CZ" sz="2600" dirty="0"/>
              <a:t>A.2.4. Revitalizace území bývalých kasáren</a:t>
            </a:r>
          </a:p>
          <a:p>
            <a:pPr lvl="2"/>
            <a:r>
              <a:rPr lang="cs-CZ" sz="2600" dirty="0"/>
              <a:t>A.5.5. Kino 70</a:t>
            </a:r>
          </a:p>
          <a:p>
            <a:r>
              <a:rPr lang="cs-CZ" dirty="0"/>
              <a:t>4. Diskuse, závěr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2C2BF3-057C-485B-853C-27B8CAA7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33AAAF-065A-49B1-868B-3DFED5086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C982A3-5EDB-4A50-A05E-8EE8AC0B5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957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51B7B-B8AB-4E09-94CC-A698FB20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2. Naplňování jednotlivých opatření</a:t>
            </a:r>
            <a:br>
              <a:rPr lang="cs-CZ" dirty="0"/>
            </a:br>
            <a:r>
              <a:rPr lang="cs-CZ" dirty="0"/>
              <a:t>CO SE DAŘÍ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315AB8-0D55-4112-A46E-FAE297D6F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C000"/>
                </a:solidFill>
              </a:rPr>
              <a:t>C	CESTOVNÍ RUCH</a:t>
            </a:r>
          </a:p>
          <a:p>
            <a:pPr marL="0" indent="0">
              <a:buNone/>
            </a:pPr>
            <a:r>
              <a:rPr lang="cs-CZ" dirty="0"/>
              <a:t>C.1 	Marketing a propagace v CR</a:t>
            </a:r>
          </a:p>
          <a:p>
            <a:pPr lvl="1" algn="just"/>
            <a:r>
              <a:rPr lang="cs-CZ" sz="2400" b="0" dirty="0"/>
              <a:t>Spolupráce s destinačními společnostmi Kladské pomezí a Orlické hory</a:t>
            </a:r>
          </a:p>
          <a:p>
            <a:pPr lvl="1" algn="just"/>
            <a:r>
              <a:rPr lang="cs-CZ" sz="2400" b="0" dirty="0"/>
              <a:t>Spolupráce s některými poskytovateli ubytování ve městě a místními podnikateli</a:t>
            </a:r>
          </a:p>
          <a:p>
            <a:pPr lvl="1" algn="just"/>
            <a:r>
              <a:rPr lang="cs-CZ" sz="2400" b="0" dirty="0"/>
              <a:t>Informace pro turisty – připraveny nové aktuální mapy města</a:t>
            </a:r>
          </a:p>
          <a:p>
            <a:pPr lvl="1" algn="just"/>
            <a:r>
              <a:rPr lang="cs-CZ" sz="2400" b="0" dirty="0"/>
              <a:t>Kampaně na FB – Město na skále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755925-4EB6-42E7-B049-E1E4584B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D65784-B14D-4215-A550-8DAC0C1B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5A647F-19C5-4DEB-AB36-F4575376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697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51B7B-B8AB-4E09-94CC-A698FB20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2. Naplňování jednotlivých opatření</a:t>
            </a:r>
            <a:br>
              <a:rPr lang="cs-CZ" dirty="0"/>
            </a:br>
            <a:r>
              <a:rPr lang="cs-CZ" dirty="0"/>
              <a:t>CO SE NEDAŘÍ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315AB8-0D55-4112-A46E-FAE297D6F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C000"/>
                </a:solidFill>
              </a:rPr>
              <a:t>C	CESTOVNÍ RUCH</a:t>
            </a:r>
          </a:p>
          <a:p>
            <a:pPr lvl="1" algn="just"/>
            <a:r>
              <a:rPr lang="cs-CZ" sz="2600" b="0" dirty="0"/>
              <a:t>Intenzivnější spolupráce s novoměstským zámkem</a:t>
            </a:r>
          </a:p>
          <a:p>
            <a:pPr lvl="1" algn="just"/>
            <a:r>
              <a:rPr lang="cs-CZ" sz="2600" b="0" dirty="0"/>
              <a:t>Nedostatečná kapacita parkování v centru města během letní sezóny</a:t>
            </a:r>
          </a:p>
          <a:p>
            <a:pPr lvl="1" algn="just"/>
            <a:r>
              <a:rPr lang="cs-CZ" sz="2600" b="0" dirty="0"/>
              <a:t>Lávka pod zámkem – zdlouhavá příprava PD</a:t>
            </a:r>
          </a:p>
          <a:p>
            <a:pPr lvl="1" algn="just"/>
            <a:r>
              <a:rPr lang="cs-CZ" sz="2600" b="0" dirty="0"/>
              <a:t>Cyklotrasy </a:t>
            </a:r>
            <a:r>
              <a:rPr lang="cs-CZ" sz="2600" b="0" dirty="0" err="1"/>
              <a:t>Ammann</a:t>
            </a:r>
            <a:r>
              <a:rPr lang="cs-CZ" sz="2600" b="0" dirty="0"/>
              <a:t>-Vrchoviny, </a:t>
            </a:r>
            <a:r>
              <a:rPr lang="cs-CZ" sz="2400" b="0" dirty="0"/>
              <a:t>Lesem Oborou - </a:t>
            </a:r>
            <a:r>
              <a:rPr lang="cs-CZ" sz="2400" b="0" dirty="0" err="1"/>
              <a:t>Spy</a:t>
            </a:r>
            <a:r>
              <a:rPr lang="cs-CZ" sz="2400" b="0" dirty="0"/>
              <a:t>, </a:t>
            </a:r>
            <a:r>
              <a:rPr lang="cs-CZ" sz="2600" b="0" dirty="0"/>
              <a:t>nedaří se dohodnout s vlastníky dotčených pozemků</a:t>
            </a:r>
          </a:p>
          <a:p>
            <a:pPr marL="457200" lvl="1" indent="0">
              <a:buNone/>
            </a:pPr>
            <a:endParaRPr lang="cs-CZ" sz="2600" b="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755925-4EB6-42E7-B049-E1E4584B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D65784-B14D-4215-A550-8DAC0C1B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5A647F-19C5-4DEB-AB36-F4575376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969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A92EA-4975-4737-A46E-5E5A57F27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úvodní slovo MST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7C19CD-EF2D-4387-849F-57CEA06D3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A29830-D95A-4B26-9ABD-9A8C408A5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B4AAC2-2AE8-48CB-A36A-8371DB4FE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57027D-E0A3-4AD3-9388-E873FC3F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71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51B7B-B8AB-4E09-94CC-A698FB20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2. Naplňování jednotlivých opatření</a:t>
            </a:r>
            <a:br>
              <a:rPr lang="cs-CZ" dirty="0"/>
            </a:br>
            <a:r>
              <a:rPr lang="cs-CZ" dirty="0"/>
              <a:t>CO SE DAŘÍ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315AB8-0D55-4112-A46E-FAE297D6F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	ŽIVOT VE MĚSTĚ</a:t>
            </a:r>
          </a:p>
          <a:p>
            <a:pPr marL="0" indent="0">
              <a:buNone/>
            </a:pPr>
            <a:r>
              <a:rPr lang="cs-CZ" dirty="0"/>
              <a:t>A.1 Dostupnost bydlení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dirty="0"/>
              <a:t>Bytový dům </a:t>
            </a:r>
            <a:r>
              <a:rPr lang="cs-CZ" dirty="0" err="1"/>
              <a:t>Metuj</a:t>
            </a:r>
            <a:endParaRPr lang="cs-CZ" dirty="0"/>
          </a:p>
          <a:p>
            <a:pPr lvl="2"/>
            <a:r>
              <a:rPr lang="cs-CZ" b="0" dirty="0"/>
              <a:t>Pracuje se na projektové dokumentaci</a:t>
            </a:r>
          </a:p>
          <a:p>
            <a:pPr lvl="1"/>
            <a:r>
              <a:rPr lang="cs-CZ" dirty="0"/>
              <a:t>Kasárna</a:t>
            </a:r>
          </a:p>
          <a:p>
            <a:pPr lvl="2"/>
            <a:r>
              <a:rPr lang="cs-CZ" b="0" dirty="0"/>
              <a:t>zpracována urbanisticko-architektonická studie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755925-4EB6-42E7-B049-E1E4584B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D65784-B14D-4215-A550-8DAC0C1B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5A647F-19C5-4DEB-AB36-F4575376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170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51B7B-B8AB-4E09-94CC-A698FB20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2. Naplňování jednotlivých opatření</a:t>
            </a:r>
            <a:br>
              <a:rPr lang="cs-CZ" dirty="0"/>
            </a:br>
            <a:r>
              <a:rPr lang="cs-CZ" dirty="0"/>
              <a:t>CO SE DAŘÍ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315AB8-0D55-4112-A46E-FAE297D6F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	ŽIVOT VE MĚSTĚ</a:t>
            </a:r>
          </a:p>
          <a:p>
            <a:pPr marL="0" indent="0" algn="just">
              <a:buNone/>
            </a:pPr>
            <a:r>
              <a:rPr lang="cs-CZ" dirty="0"/>
              <a:t>A.2 	Nabídka aktivit pro mladé lidi</a:t>
            </a:r>
          </a:p>
          <a:p>
            <a:pPr lvl="1" algn="just"/>
            <a:r>
              <a:rPr lang="cs-CZ" dirty="0"/>
              <a:t>Městský klub  + město</a:t>
            </a:r>
          </a:p>
          <a:p>
            <a:pPr lvl="2" algn="just"/>
            <a:r>
              <a:rPr lang="cs-CZ" b="0" dirty="0"/>
              <a:t>Dny evropského dědictví, září 2022 – nový program i pro mladší generaci</a:t>
            </a:r>
          </a:p>
          <a:p>
            <a:pPr lvl="1" algn="just"/>
            <a:r>
              <a:rPr lang="cs-CZ" dirty="0"/>
              <a:t>Modernizace venkovních zařízení</a:t>
            </a:r>
          </a:p>
          <a:p>
            <a:pPr lvl="2" algn="just"/>
            <a:r>
              <a:rPr lang="cs-CZ" b="0" dirty="0"/>
              <a:t>ZŠ Krčín (venkovní hřiště)</a:t>
            </a:r>
          </a:p>
          <a:p>
            <a:pPr lvl="2" algn="just"/>
            <a:r>
              <a:rPr lang="cs-CZ" b="0" dirty="0"/>
              <a:t>TJ Sokol NMnM (</a:t>
            </a:r>
            <a:r>
              <a:rPr lang="cs-CZ" b="0" dirty="0" err="1"/>
              <a:t>beach</a:t>
            </a:r>
            <a:r>
              <a:rPr lang="cs-CZ" b="0" dirty="0"/>
              <a:t> </a:t>
            </a:r>
            <a:r>
              <a:rPr lang="cs-CZ" b="0" dirty="0" err="1"/>
              <a:t>volleybal</a:t>
            </a:r>
            <a:r>
              <a:rPr lang="cs-CZ" b="0" dirty="0"/>
              <a:t>, </a:t>
            </a:r>
            <a:r>
              <a:rPr lang="cs-CZ" b="0" dirty="0" err="1"/>
              <a:t>parkour</a:t>
            </a:r>
            <a:r>
              <a:rPr lang="cs-CZ" b="0" dirty="0"/>
              <a:t>)</a:t>
            </a:r>
          </a:p>
          <a:p>
            <a:pPr lvl="1" algn="just"/>
            <a:r>
              <a:rPr lang="cs-CZ" dirty="0"/>
              <a:t>Kasárna</a:t>
            </a:r>
          </a:p>
          <a:p>
            <a:pPr lvl="2" algn="just"/>
            <a:r>
              <a:rPr lang="cs-CZ" b="0" dirty="0"/>
              <a:t>zpracována urbanisticko-architektonická studie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755925-4EB6-42E7-B049-E1E4584B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D65784-B14D-4215-A550-8DAC0C1B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5A647F-19C5-4DEB-AB36-F4575376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520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51B7B-B8AB-4E09-94CC-A698FB20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2. Naplňování jednotlivých opatření</a:t>
            </a:r>
            <a:br>
              <a:rPr lang="cs-CZ" dirty="0"/>
            </a:br>
            <a:r>
              <a:rPr lang="cs-CZ" dirty="0"/>
              <a:t>CO SE DAŘÍ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315AB8-0D55-4112-A46E-FAE297D6F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	ŽIVOT VE MĚSTĚ</a:t>
            </a:r>
          </a:p>
          <a:p>
            <a:pPr marL="0" indent="0">
              <a:buNone/>
            </a:pPr>
            <a:r>
              <a:rPr lang="cs-CZ" dirty="0"/>
              <a:t>A.3 	Propojení města a jeho přírodního 	zázemí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sz="2400" dirty="0"/>
              <a:t>Geomorfologická</a:t>
            </a:r>
            <a:r>
              <a:rPr lang="cs-CZ" dirty="0"/>
              <a:t> </a:t>
            </a:r>
            <a:r>
              <a:rPr lang="cs-CZ" sz="2400" dirty="0"/>
              <a:t>stezka </a:t>
            </a:r>
            <a:r>
              <a:rPr lang="cs-CZ" sz="2400" dirty="0" err="1"/>
              <a:t>Libchyňským</a:t>
            </a:r>
            <a:r>
              <a:rPr lang="cs-CZ" sz="2400" dirty="0"/>
              <a:t> údolím</a:t>
            </a:r>
          </a:p>
          <a:p>
            <a:pPr lvl="1"/>
            <a:r>
              <a:rPr lang="cs-CZ" sz="2400" dirty="0"/>
              <a:t>Revitalizace Jiráskových sadů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755925-4EB6-42E7-B049-E1E4584B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D65784-B14D-4215-A550-8DAC0C1B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5A647F-19C5-4DEB-AB36-F4575376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64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51B7B-B8AB-4E09-94CC-A698FB20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2. Naplňování jednotlivých opatření</a:t>
            </a:r>
            <a:br>
              <a:rPr lang="cs-CZ" dirty="0"/>
            </a:br>
            <a:r>
              <a:rPr lang="cs-CZ" dirty="0"/>
              <a:t>CO SE DAŘÍ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315AB8-0D55-4112-A46E-FAE297D6F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	ŽIVOT VE MĚSTĚ</a:t>
            </a:r>
          </a:p>
          <a:p>
            <a:pPr marL="0" indent="0" algn="just">
              <a:buNone/>
            </a:pPr>
            <a:r>
              <a:rPr lang="cs-CZ" dirty="0"/>
              <a:t>A.4 	Doprava ve městě</a:t>
            </a:r>
          </a:p>
          <a:p>
            <a:pPr lvl="1" algn="just"/>
            <a:r>
              <a:rPr lang="cs-CZ" sz="2400" dirty="0"/>
              <a:t>Jednání s KHK ohledně </a:t>
            </a:r>
            <a:r>
              <a:rPr lang="cs-CZ" sz="2400" dirty="0" err="1"/>
              <a:t>přetrasování</a:t>
            </a:r>
            <a:r>
              <a:rPr lang="cs-CZ" sz="2400" dirty="0"/>
              <a:t> I/14</a:t>
            </a:r>
            <a:endParaRPr lang="cs-CZ" sz="2400" dirty="0">
              <a:solidFill>
                <a:srgbClr val="FF0000"/>
              </a:solidFill>
            </a:endParaRPr>
          </a:p>
          <a:p>
            <a:pPr lvl="1" algn="just"/>
            <a:r>
              <a:rPr lang="cs-CZ" sz="2400" dirty="0"/>
              <a:t>Parkování v oblasti Rychty</a:t>
            </a:r>
          </a:p>
          <a:p>
            <a:pPr lvl="2" algn="just"/>
            <a:r>
              <a:rPr lang="cs-CZ" b="0" dirty="0"/>
              <a:t>Změna č. 1 regulačního plánu Rychta – byla předána PD ke společnému projednání, které je naplánováno na 20.4.2022.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755925-4EB6-42E7-B049-E1E4584B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D65784-B14D-4215-A550-8DAC0C1B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5A647F-19C5-4DEB-AB36-F4575376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131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51B7B-B8AB-4E09-94CC-A698FB20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2. Naplňování jednotlivých opatření</a:t>
            </a:r>
            <a:br>
              <a:rPr lang="cs-CZ" dirty="0"/>
            </a:br>
            <a:r>
              <a:rPr lang="cs-CZ" dirty="0"/>
              <a:t>CO SE DAŘÍ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315AB8-0D55-4112-A46E-FAE297D6F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66871"/>
            <a:ext cx="8229600" cy="4392000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	ŽIVOT VE MĚSTĚ</a:t>
            </a:r>
          </a:p>
          <a:p>
            <a:pPr marL="0" indent="0">
              <a:buNone/>
            </a:pPr>
            <a:r>
              <a:rPr lang="cs-CZ" dirty="0"/>
              <a:t>A.5 	Modernizace významných budov       	a veřejných prostorů ve městě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sz="2400" b="0" dirty="0"/>
              <a:t>Architektonická soutěž Kino 70</a:t>
            </a:r>
            <a:endParaRPr lang="cs-CZ" sz="2400" b="0" dirty="0">
              <a:solidFill>
                <a:srgbClr val="FF0000"/>
              </a:solidFill>
            </a:endParaRPr>
          </a:p>
          <a:p>
            <a:pPr lvl="1"/>
            <a:r>
              <a:rPr lang="cs-CZ" sz="2400" b="0" dirty="0"/>
              <a:t>Hotel </a:t>
            </a:r>
            <a:r>
              <a:rPr lang="cs-CZ" sz="2400" b="0" dirty="0" err="1"/>
              <a:t>Metuj</a:t>
            </a:r>
            <a:endParaRPr lang="cs-CZ" sz="2400" b="0" dirty="0"/>
          </a:p>
          <a:p>
            <a:pPr lvl="1"/>
            <a:r>
              <a:rPr lang="cs-CZ" sz="2400" b="0" dirty="0"/>
              <a:t>Oživení objektu Kláštera</a:t>
            </a:r>
          </a:p>
          <a:p>
            <a:pPr lvl="1"/>
            <a:r>
              <a:rPr lang="cs-CZ" sz="2400" b="0" dirty="0"/>
              <a:t> Ul. Sokolská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755925-4EB6-42E7-B049-E1E4584B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D65784-B14D-4215-A550-8DAC0C1B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5A647F-19C5-4DEB-AB36-F4575376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485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351B7B-B8AB-4E09-94CC-A698FB200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2. Naplňování jednotlivých opatření</a:t>
            </a:r>
            <a:br>
              <a:rPr lang="cs-CZ" dirty="0"/>
            </a:br>
            <a:r>
              <a:rPr lang="cs-CZ" dirty="0"/>
              <a:t>CO SE NEDAŘÍ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315AB8-0D55-4112-A46E-FAE297D6F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72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	ŽIVOT VE MĚSTĚ</a:t>
            </a:r>
          </a:p>
          <a:p>
            <a:pPr lvl="1" algn="just"/>
            <a:r>
              <a:rPr lang="cs-CZ" dirty="0"/>
              <a:t>Dostupnost bydlení</a:t>
            </a:r>
          </a:p>
          <a:p>
            <a:pPr lvl="2" algn="just"/>
            <a:r>
              <a:rPr lang="cs-CZ" b="0" dirty="0"/>
              <a:t>Minimum dostupných ploch pro výstavbu rodinných domů ve městě</a:t>
            </a:r>
            <a:endParaRPr lang="cs-CZ" b="0" dirty="0">
              <a:solidFill>
                <a:srgbClr val="FF0000"/>
              </a:solidFill>
            </a:endParaRPr>
          </a:p>
          <a:p>
            <a:pPr lvl="2" algn="just"/>
            <a:r>
              <a:rPr lang="cs-CZ" b="0" dirty="0"/>
              <a:t>kanalizace </a:t>
            </a:r>
            <a:r>
              <a:rPr lang="cs-CZ" b="0" dirty="0" err="1"/>
              <a:t>Spy</a:t>
            </a:r>
            <a:r>
              <a:rPr lang="cs-CZ" b="0" dirty="0"/>
              <a:t> (9. 5. 2022 proběhne s Osadním výborem </a:t>
            </a:r>
            <a:r>
              <a:rPr lang="cs-CZ" b="0" dirty="0" err="1"/>
              <a:t>Spy</a:t>
            </a:r>
            <a:r>
              <a:rPr lang="cs-CZ" b="0" dirty="0"/>
              <a:t> a vlastníky pozemků dotčených stavbou kanalizace osobní setkání)</a:t>
            </a:r>
          </a:p>
          <a:p>
            <a:pPr lvl="1" algn="just"/>
            <a:r>
              <a:rPr lang="cs-CZ" dirty="0"/>
              <a:t>Nabídka aktivit pro mladé</a:t>
            </a:r>
          </a:p>
          <a:p>
            <a:pPr lvl="2" algn="just"/>
            <a:r>
              <a:rPr lang="cs-CZ" b="0" dirty="0"/>
              <a:t>Realizace zatím pouze částečná</a:t>
            </a:r>
          </a:p>
          <a:p>
            <a:pPr lvl="1" algn="just"/>
            <a:r>
              <a:rPr lang="cs-CZ" dirty="0"/>
              <a:t>Propojení města a jeho přírodního zázemí</a:t>
            </a:r>
          </a:p>
          <a:p>
            <a:pPr lvl="2" algn="just"/>
            <a:r>
              <a:rPr lang="cs-CZ" b="0" dirty="0"/>
              <a:t>Letní koupaliště – v současném volebním období nereálné</a:t>
            </a:r>
          </a:p>
          <a:p>
            <a:pPr lvl="1" algn="just"/>
            <a:r>
              <a:rPr lang="cs-CZ" dirty="0"/>
              <a:t>Modernizace významných budov</a:t>
            </a:r>
          </a:p>
          <a:p>
            <a:pPr lvl="2" algn="just"/>
            <a:r>
              <a:rPr lang="cs-CZ" b="0" dirty="0"/>
              <a:t>Pomalý postup v arch. soutěži Kino 70 (</a:t>
            </a:r>
            <a:r>
              <a:rPr lang="cs-CZ" b="0" dirty="0" err="1"/>
              <a:t>covid</a:t>
            </a:r>
            <a:r>
              <a:rPr lang="cs-CZ" b="0" dirty="0"/>
              <a:t>, paralelně probíhající aktualizace RP Rychta, úpravy vyvolané předpokládanými vysokými náklady na rekonstrukci, ….)</a:t>
            </a:r>
          </a:p>
          <a:p>
            <a:pPr lvl="2" algn="just"/>
            <a:r>
              <a:rPr lang="cs-CZ" b="0" dirty="0"/>
              <a:t>Zimní stadion, Sokolovna – nedostatek financí na realizaci</a:t>
            </a:r>
          </a:p>
          <a:p>
            <a:pPr lvl="2" algn="just"/>
            <a:r>
              <a:rPr lang="cs-CZ" b="0" dirty="0"/>
              <a:t>Autobusový terminál – návaznost na změnu č. 1 RP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755925-4EB6-42E7-B049-E1E4584B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E76E-7B81-4742-BAD8-D99F3C7D06E7}" type="datetime1">
              <a:rPr lang="cs-CZ" smtClean="0"/>
              <a:pPr/>
              <a:t>26.04.2022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D65784-B14D-4215-A550-8DAC0C1B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5A647F-19C5-4DEB-AB36-F4575376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3F98F-25DA-443E-895F-2A14501E50DE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5956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_transp_logo.potx" id="{914C6095-A4B4-4223-B1A8-0AF96EB2CAB4}" vid="{7F12D04E-3B45-4118-88FC-6992AAF767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E1D230BCE20A741BD2F5FC7CC3C1983" ma:contentTypeVersion="0" ma:contentTypeDescription="Vytvoří nový dokument" ma:contentTypeScope="" ma:versionID="8eb970e42e37a27497d5cc6b5f02008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5030a4fb49af6ac1945304746faa32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D19BD8-DDBC-4568-B6DE-C013FCB3D79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9DD95BE-56EF-4E25-9420-669D0122DC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220CD3E-EA9B-4736-A009-0C12B480C5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!PREZENTACE_transp_logo_MSPowerPoint_97-2003</Template>
  <TotalTime>463</TotalTime>
  <Words>1198</Words>
  <Application>Microsoft Office PowerPoint</Application>
  <PresentationFormat>Předvádění na obrazovce (4:3)</PresentationFormat>
  <Paragraphs>197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Motiv Office</vt:lpstr>
      <vt:lpstr>Komise pro řízení realizace strategického plánu města</vt:lpstr>
      <vt:lpstr>Program jednání</vt:lpstr>
      <vt:lpstr>1. úvodní slovo MST</vt:lpstr>
      <vt:lpstr>2. Naplňování jednotlivých opatření CO SE DAŘÍ</vt:lpstr>
      <vt:lpstr>2. Naplňování jednotlivých opatření CO SE DAŘÍ</vt:lpstr>
      <vt:lpstr>2. Naplňování jednotlivých opatření CO SE DAŘÍ</vt:lpstr>
      <vt:lpstr>2. Naplňování jednotlivých opatření CO SE DAŘÍ</vt:lpstr>
      <vt:lpstr>2. Naplňování jednotlivých opatření CO SE DAŘÍ</vt:lpstr>
      <vt:lpstr>2. Naplňování jednotlivých opatření CO SE NEDAŘÍ</vt:lpstr>
      <vt:lpstr>  DOSTUPNOST BYDLENÍ Zpráva pro Zastupitelstvo města o záměrech vlastníků dlouhodobě nevyužitých zastavitelných pozemků   nevyužité pozemky k.ú. Vrchoviny  nevyužité pozemky k.ú. Krčín</vt:lpstr>
      <vt:lpstr>  DOSTUPNOST BYDLENÍ Zpráva pro Zastupitelstvo města o záměrech vlastníků dlouhodobě nevyužitých zastavitelných pozemků   nevyužité pozemky k.ú. Spy  </vt:lpstr>
      <vt:lpstr>   DOSTUPNOST BYDLENÍ Zpráva pro Zastupitelstvo města o záměrech vlastníků dlouhodobě nevyužitých zastavitelných pozemků   nevyužité pozemky k.ú. Nové Město nad Metují  lokalita Ve Vilách    lokalita U Studýnek</vt:lpstr>
      <vt:lpstr>2. Naplňování jednotlivých opatření CO SE DAŘÍ</vt:lpstr>
      <vt:lpstr>2. Naplňování jednotlivých opatření CO SE DAŘÍ</vt:lpstr>
      <vt:lpstr>2. Naplňování jednotlivých opatření CO SE DAŘÍ</vt:lpstr>
      <vt:lpstr>2. Naplňování jednotlivých opatření CO SE DAŘÍ</vt:lpstr>
      <vt:lpstr>2. Naplňování jednotlivých opatření CO SE NEDAŘÍ </vt:lpstr>
      <vt:lpstr>2. Naplňování jednotlivých opatření CO SE DAŘÍ</vt:lpstr>
      <vt:lpstr>2. Naplňování jednotlivých opatření CO SE DAŘÍ</vt:lpstr>
      <vt:lpstr>2. Naplňování jednotlivých opatření CO SE DAŘÍ</vt:lpstr>
      <vt:lpstr>2. Naplňování jednotlivých opatření CO SE NEDAŘÍ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Komise pro řízení realizace strategického plánu města</dc:title>
  <dc:creator>Škodová Markéta</dc:creator>
  <cp:lastModifiedBy>Škodová Markéta</cp:lastModifiedBy>
  <cp:revision>22</cp:revision>
  <dcterms:created xsi:type="dcterms:W3CDTF">2022-04-13T11:41:02Z</dcterms:created>
  <dcterms:modified xsi:type="dcterms:W3CDTF">2022-04-26T13:31:28Z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0x0101001E1D230BCE20A741BD2F5FC7CC3C1983</vt:lpwstr>
  </property>
</Properties>
</file>