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74" r:id="rId8"/>
    <p:sldId id="275" r:id="rId9"/>
    <p:sldId id="276" r:id="rId10"/>
    <p:sldId id="277" r:id="rId11"/>
    <p:sldId id="278" r:id="rId12"/>
    <p:sldId id="282" r:id="rId13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EEE"/>
    <a:srgbClr val="747678"/>
    <a:srgbClr val="D47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84" y="3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73E18-B26D-461E-A222-9E5D5C6C070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AF9F9-F291-4580-AF4C-41B60BDAE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178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1F5E-28DD-44CD-B06E-0CBAC9321F0D}" type="datetimeFigureOut">
              <a:rPr lang="cs-CZ" smtClean="0"/>
              <a:pPr/>
              <a:t>26.04.2022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86E57-3ED1-4BA4-9559-2A3EC7BB2A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17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8000" y="2492896"/>
            <a:ext cx="8208000" cy="1470025"/>
          </a:xfrm>
        </p:spPr>
        <p:txBody>
          <a:bodyPr/>
          <a:lstStyle>
            <a:lvl1pPr algn="ctr">
              <a:defRPr sz="4000" b="1" baseline="0">
                <a:solidFill>
                  <a:srgbClr val="D47B22"/>
                </a:solidFill>
              </a:defRPr>
            </a:lvl1pPr>
          </a:lstStyle>
          <a:p>
            <a:r>
              <a:rPr lang="cs-CZ" dirty="0"/>
              <a:t>TEXT NÁZVU POWERPOINTOVÉ PREZENTACE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8000" y="4248671"/>
            <a:ext cx="8208000" cy="14688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rgbClr val="7476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Stručný text podtitul na dolním řádku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084000"/>
            <a:ext cx="2133600" cy="365125"/>
          </a:xfrm>
        </p:spPr>
        <p:txBody>
          <a:bodyPr/>
          <a:lstStyle>
            <a:lvl1pPr>
              <a:defRPr sz="1400"/>
            </a:lvl1pPr>
          </a:lstStyle>
          <a:p>
            <a:fld id="{F34DF06F-7B61-4035-B5FB-9CDF505E30E2}" type="datetime1">
              <a:rPr lang="cs-CZ" smtClean="0"/>
              <a:pPr/>
              <a:t>26.04.2022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88" y="260648"/>
            <a:ext cx="3816424" cy="1500992"/>
          </a:xfrm>
          <a:prstGeom prst="rect">
            <a:avLst/>
          </a:prstGeom>
        </p:spPr>
      </p:pic>
      <p:sp>
        <p:nvSpPr>
          <p:cNvPr id="4" name="TextovéPole 3"/>
          <p:cNvSpPr txBox="1"/>
          <p:nvPr userDrawn="1"/>
        </p:nvSpPr>
        <p:spPr>
          <a:xfrm>
            <a:off x="3275856" y="6118594"/>
            <a:ext cx="288032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400" b="1" dirty="0">
                <a:solidFill>
                  <a:schemeClr val="bg1"/>
                </a:solidFill>
              </a:rPr>
              <a:t>Nové Město nad Metují</a:t>
            </a:r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0097-A6E0-4994-872C-A4487768E789}" type="datetime1">
              <a:rPr lang="cs-CZ" smtClean="0"/>
              <a:pPr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5693"/>
            <a:ext cx="2057400" cy="5851526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5693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507E-FE88-4ECB-B306-5B955FDA2D0C}" type="datetime1">
              <a:rPr lang="cs-CZ" smtClean="0"/>
              <a:pPr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/>
            </a:lvl1pPr>
          </a:lstStyle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1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0"/>
            </a:lvl1pPr>
          </a:lstStyle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7E6092-B004-4E09-9A2A-3214911A4126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681" y="14995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073" y="149952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EE4CAD7A-3AA9-453C-9087-83AE2D97AD11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5293"/>
            <a:ext cx="4040188" cy="7195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08" y="2248852"/>
            <a:ext cx="4040188" cy="3807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55293"/>
            <a:ext cx="4041775" cy="7195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544" y="2248852"/>
            <a:ext cx="4041775" cy="3819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3EA7745-0DD8-4E7D-BD05-4F79061CC371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C5942940-BBA6-4BF0-B872-B5C6874284EC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C2AC32A2-2514-4E01-AC59-3C4FA33DD1BA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748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86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3B40-604E-4FC8-9367-4DAF094B68ED}" type="datetime1">
              <a:rPr lang="cs-CZ" smtClean="0"/>
              <a:pPr/>
              <a:t>26.04.2022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1714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040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47894"/>
            <a:ext cx="5486400" cy="6861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5FC2-AF51-4BF2-8E4A-4D208A3BF7D2}" type="datetime1">
              <a:rPr lang="cs-CZ" smtClean="0"/>
              <a:pPr/>
              <a:t>26.04.2022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Název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6084000"/>
            <a:ext cx="8244000" cy="363600"/>
          </a:xfrm>
          <a:prstGeom prst="rect">
            <a:avLst/>
          </a:prstGeom>
          <a:solidFill>
            <a:srgbClr val="D47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084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442F26D1-4BAC-4E7D-AE92-3F625382CEBC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084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084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C33F98F-25DA-443E-895F-2A14501E50D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D47B2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74767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74767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74767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4767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4767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Komise pro řízení realizace strategického plánu města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Podrobnější projednání opatření Kino 70, lokalita Kasárna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8000" y="4941167"/>
            <a:ext cx="8208000" cy="776303"/>
          </a:xfrm>
        </p:spPr>
        <p:txBody>
          <a:bodyPr/>
          <a:lstStyle/>
          <a:p>
            <a:r>
              <a:rPr lang="cs-CZ" dirty="0"/>
              <a:t>2. jednání, 20.04.2022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F06F-7B61-4035-B5FB-9CDF505E30E2}" type="datetime1">
              <a:rPr lang="cs-CZ" smtClean="0"/>
              <a:pPr/>
              <a:t>26.04.2022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87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C1A9D-0548-4252-B932-3C0B5FC30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Kino 70 a lokalita Kasárna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F6383A-A19F-40E0-9D99-CA80CF18F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Kino 70</a:t>
            </a:r>
          </a:p>
          <a:p>
            <a:pPr lvl="1"/>
            <a:r>
              <a:rPr lang="cs-CZ" dirty="0"/>
              <a:t>Regulační plán</a:t>
            </a:r>
          </a:p>
          <a:p>
            <a:pPr lvl="1"/>
            <a:r>
              <a:rPr lang="cs-CZ" dirty="0"/>
              <a:t>Architektonická soutěž Kulturní centrum Kino 70</a:t>
            </a:r>
          </a:p>
          <a:p>
            <a:pPr lvl="1"/>
            <a:endParaRPr lang="cs-CZ" dirty="0"/>
          </a:p>
          <a:p>
            <a:r>
              <a:rPr lang="cs-CZ" dirty="0"/>
              <a:t>2. lokalita Kasárna</a:t>
            </a:r>
          </a:p>
          <a:p>
            <a:pPr lvl="1"/>
            <a:r>
              <a:rPr lang="cs-CZ" dirty="0"/>
              <a:t>Urbanisticko-architektonická studie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2C2BF3-057C-485B-853C-27B8CAA7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33AAAF-065A-49B1-868B-3DFED508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C982A3-5EDB-4A50-A05E-8EE8AC0B5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95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A92EA-4975-4737-A46E-5E5A57F2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Kino 70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C19CD-EF2D-4387-849F-57CEA06D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23440"/>
          </a:xfrm>
        </p:spPr>
        <p:txBody>
          <a:bodyPr>
            <a:normAutofit fontScale="62500" lnSpcReduction="20000"/>
          </a:bodyPr>
          <a:lstStyle/>
          <a:p>
            <a:r>
              <a:rPr lang="cs-CZ" sz="4300" dirty="0"/>
              <a:t>Regulační plán Rychta (RP)</a:t>
            </a:r>
          </a:p>
          <a:p>
            <a:pPr marL="0" indent="0">
              <a:buNone/>
            </a:pPr>
            <a:endParaRPr lang="cs-CZ" dirty="0"/>
          </a:p>
          <a:p>
            <a:pPr lvl="1" algn="just"/>
            <a:r>
              <a:rPr lang="cs-CZ" sz="2400" b="0" dirty="0"/>
              <a:t>původní RP Rychta schválen 09/2010</a:t>
            </a:r>
          </a:p>
          <a:p>
            <a:pPr lvl="1" algn="just"/>
            <a:endParaRPr lang="cs-CZ" sz="2400" b="0" dirty="0"/>
          </a:p>
          <a:p>
            <a:pPr lvl="1" algn="just"/>
            <a:r>
              <a:rPr lang="cs-CZ" sz="2400" b="0" dirty="0"/>
              <a:t>09/2020 bylo v ZM schváleno zadání Změny č. 1 Regulačního plánu </a:t>
            </a:r>
          </a:p>
          <a:p>
            <a:pPr lvl="2" algn="just"/>
            <a:r>
              <a:rPr lang="cs-CZ" b="0" dirty="0"/>
              <a:t>Bylo třeba upravit obsah a strukturu RP, dát do souladu se stavebním zákonem </a:t>
            </a:r>
          </a:p>
          <a:p>
            <a:pPr marL="914400" lvl="2" indent="0" algn="just">
              <a:buNone/>
            </a:pPr>
            <a:endParaRPr lang="cs-CZ" b="0" dirty="0"/>
          </a:p>
          <a:p>
            <a:pPr lvl="1" algn="just"/>
            <a:r>
              <a:rPr lang="cs-CZ" sz="2400" b="0" dirty="0"/>
              <a:t>12/2020 vyhlášena veřejná zakázka na zpracovatele, kterým se stal </a:t>
            </a:r>
          </a:p>
          <a:p>
            <a:pPr marL="457200" lvl="1" indent="0" algn="just">
              <a:buNone/>
            </a:pPr>
            <a:r>
              <a:rPr lang="cs-CZ" sz="2400" b="0" dirty="0"/>
              <a:t>	Ing. arch. P. </a:t>
            </a:r>
            <a:r>
              <a:rPr lang="cs-CZ" sz="2400" b="0" dirty="0" err="1"/>
              <a:t>Zadrobílek</a:t>
            </a:r>
            <a:r>
              <a:rPr lang="cs-CZ" sz="2400" b="0" dirty="0"/>
              <a:t>, </a:t>
            </a:r>
            <a:r>
              <a:rPr lang="cs-CZ" sz="2400" b="0" dirty="0" err="1"/>
              <a:t>SoD</a:t>
            </a:r>
            <a:r>
              <a:rPr lang="cs-CZ" sz="2400" b="0" dirty="0"/>
              <a:t> podepsána 01/2021</a:t>
            </a:r>
          </a:p>
          <a:p>
            <a:pPr lvl="1" algn="just"/>
            <a:endParaRPr lang="cs-CZ" sz="2400" b="0" dirty="0"/>
          </a:p>
          <a:p>
            <a:pPr lvl="1" algn="just"/>
            <a:r>
              <a:rPr lang="cs-CZ" sz="2400" b="0" dirty="0"/>
              <a:t>v průběhu zpracování Změny č. 1 RP mnoho úprav, zejména v souvislosti se změnou č. 2 ÚP (stanovení stupně automobilizace) a dále v souvislosti s probíhající soutěží na Kino 70 (změny objemu objektu kina)</a:t>
            </a:r>
          </a:p>
          <a:p>
            <a:pPr lvl="1" algn="just"/>
            <a:endParaRPr lang="cs-CZ" sz="2400" b="0" dirty="0"/>
          </a:p>
          <a:p>
            <a:pPr lvl="1" algn="just"/>
            <a:r>
              <a:rPr lang="cs-CZ" sz="2400" b="0" dirty="0"/>
              <a:t>PD - Změna č. 1 RP Rychta je nyní zpracována a předložena ke společnému projednání s dotčenými orgány - 20.04.2022</a:t>
            </a:r>
          </a:p>
          <a:p>
            <a:pPr lvl="1" algn="just"/>
            <a:endParaRPr lang="cs-CZ" sz="2400" b="0" dirty="0"/>
          </a:p>
          <a:p>
            <a:pPr lvl="1" algn="just"/>
            <a:r>
              <a:rPr lang="cs-CZ" sz="2400" b="0" dirty="0"/>
              <a:t>následovat bude veřejné projednání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A29830-D95A-4B26-9ABD-9A8C408A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4AAC2-2AE8-48CB-A36A-8371DB4F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57027D-E0A3-4AD3-9388-E873FC3F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71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A92EA-4975-4737-A46E-5E5A57F27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1. Kino 70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C19CD-EF2D-4387-849F-57CEA06D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943"/>
            <a:ext cx="8507288" cy="4968552"/>
          </a:xfrm>
        </p:spPr>
        <p:txBody>
          <a:bodyPr>
            <a:normAutofit fontScale="40000" lnSpcReduction="20000"/>
          </a:bodyPr>
          <a:lstStyle/>
          <a:p>
            <a:r>
              <a:rPr lang="cs-CZ" sz="7400" dirty="0"/>
              <a:t>Architektonická soutěž Kulturní centrum Kino 70</a:t>
            </a:r>
          </a:p>
          <a:p>
            <a:pPr lvl="1" algn="just"/>
            <a:r>
              <a:rPr lang="cs-CZ" sz="4300" b="0" dirty="0"/>
              <a:t>V r. 2020 ustanovení pracovní skupiny Kulturní centrum Kino 70</a:t>
            </a:r>
          </a:p>
          <a:p>
            <a:pPr lvl="1" algn="just"/>
            <a:endParaRPr lang="cs-CZ" sz="4300" b="0" dirty="0"/>
          </a:p>
          <a:p>
            <a:pPr lvl="1" algn="just"/>
            <a:r>
              <a:rPr lang="cs-CZ" sz="4300" b="0" dirty="0"/>
              <a:t>ZM schválilo cenový limit na rekonstrukci kina ve výši 62 milionů vč. DPH</a:t>
            </a:r>
          </a:p>
          <a:p>
            <a:pPr lvl="1" algn="just"/>
            <a:endParaRPr lang="cs-CZ" sz="4300" b="0" dirty="0"/>
          </a:p>
          <a:p>
            <a:pPr lvl="1" algn="just"/>
            <a:r>
              <a:rPr lang="cs-CZ" sz="4300" b="0" dirty="0"/>
              <a:t>Vybrán organizátor a administrátor arch. soutěže - Ing. arch. David </a:t>
            </a:r>
            <a:r>
              <a:rPr lang="cs-CZ" sz="4300" b="0" dirty="0" err="1"/>
              <a:t>Mateásko</a:t>
            </a:r>
            <a:endParaRPr lang="cs-CZ" sz="4300" b="0" dirty="0"/>
          </a:p>
          <a:p>
            <a:pPr lvl="1" algn="just"/>
            <a:endParaRPr lang="cs-CZ" sz="4300" b="0" dirty="0"/>
          </a:p>
          <a:p>
            <a:pPr lvl="1" algn="just"/>
            <a:r>
              <a:rPr lang="cs-CZ" sz="4300" b="0" dirty="0"/>
              <a:t>Výstupem pracovní skupiny byl souhrn požadavků a představ, který byl převeden do návrhu zadávacích podmínek architektonické soutěže.</a:t>
            </a:r>
          </a:p>
          <a:p>
            <a:pPr lvl="1" algn="just"/>
            <a:endParaRPr lang="cs-CZ" sz="4300" b="0" dirty="0"/>
          </a:p>
          <a:p>
            <a:pPr lvl="1" algn="just"/>
            <a:r>
              <a:rPr lang="cs-CZ" sz="4300" b="0" dirty="0"/>
              <a:t>05/2021 v RM schválen upravený stavební program, byli navrženi členové hodnotící poroty</a:t>
            </a:r>
          </a:p>
          <a:p>
            <a:pPr marL="457200" lvl="1" indent="0" algn="just">
              <a:buNone/>
            </a:pPr>
            <a:endParaRPr lang="cs-CZ" sz="4300" b="0" dirty="0"/>
          </a:p>
          <a:p>
            <a:pPr lvl="1" algn="just"/>
            <a:r>
              <a:rPr lang="cs-CZ" sz="4300" b="0" dirty="0"/>
              <a:t>09/2021 první jednání hodnotící poroty, zjištěno, že navržené zadávací podmínky jsou v rozporu s platným RP (objem stavby, stupeň automobilizace)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A29830-D95A-4B26-9ABD-9A8C408A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4AAC2-2AE8-48CB-A36A-8371DB4F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57027D-E0A3-4AD3-9388-E873FC3F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9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A92EA-4975-4737-A46E-5E5A57F27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1. Kino 70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C19CD-EF2D-4387-849F-57CEA06D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 fontScale="55000" lnSpcReduction="20000"/>
          </a:bodyPr>
          <a:lstStyle/>
          <a:p>
            <a:r>
              <a:rPr lang="cs-CZ" sz="5500" dirty="0"/>
              <a:t>Architektonická soutěž Kulturní centrum Kino 70</a:t>
            </a:r>
          </a:p>
          <a:p>
            <a:pPr lvl="1" algn="just"/>
            <a:r>
              <a:rPr lang="cs-CZ" sz="2900" b="0" dirty="0"/>
              <a:t>11/2021 – druhé jednání hodnotící poroty v pražském sídle České komory architektů  - projednán návrh Soutěžních podmínek, kritéria hodnocení, ceny a odměny</a:t>
            </a:r>
          </a:p>
          <a:p>
            <a:pPr lvl="1" algn="just"/>
            <a:endParaRPr lang="cs-CZ" sz="2900" b="0" dirty="0"/>
          </a:p>
          <a:p>
            <a:pPr lvl="1" algn="just"/>
            <a:r>
              <a:rPr lang="cs-CZ" sz="2900" b="0" dirty="0"/>
              <a:t>02/2022 - před samotným vyhlášením architektonické soutěže byl městu předložen odhad finančních nákladů ve výši 154 mil. Kč vč. DPH, dále byla předložena i varianta B s rekonstrukcí Kina bez přístavby sálu v odhadovaných nákladech 93 mil. Kč vč. DPH. </a:t>
            </a:r>
          </a:p>
          <a:p>
            <a:pPr lvl="1" algn="just"/>
            <a:endParaRPr lang="cs-CZ" sz="2900" b="0" dirty="0"/>
          </a:p>
          <a:p>
            <a:pPr lvl="1" algn="just"/>
            <a:r>
              <a:rPr lang="cs-CZ" sz="2900" b="0" dirty="0"/>
              <a:t>Obě tyto varianty výrazně překročily schválený finanční limit</a:t>
            </a:r>
          </a:p>
          <a:p>
            <a:pPr lvl="1" algn="just"/>
            <a:endParaRPr lang="cs-CZ" sz="2900" b="0" dirty="0"/>
          </a:p>
          <a:p>
            <a:pPr lvl="1" algn="just"/>
            <a:r>
              <a:rPr lang="cs-CZ" sz="2900" b="0" dirty="0"/>
              <a:t>ZM 23 uložilo MST ve spolupráci s OMM předložit do ZM 24 (04/2022) prověření dalších variant řešení Kina 70 z hlediska ekonomického a prostorového a předložit jednoduchou SWOT analýzu ke každé variantě řešení Kina 70</a:t>
            </a:r>
          </a:p>
          <a:p>
            <a:pPr lvl="1" algn="just"/>
            <a:endParaRPr lang="cs-CZ" sz="2900" b="0" dirty="0"/>
          </a:p>
          <a:p>
            <a:pPr lvl="1" algn="just"/>
            <a:r>
              <a:rPr lang="cs-CZ" sz="2900" b="0" dirty="0"/>
              <a:t>RM 90 (19.4.2022) doporučila ZM 24 schválit pokračování přípravných prací na zadání architektonické soutěže "Kulturní centrum Kino 70" ve variantě s odhadovanými náklady ve výši 110 mil. Kč vč. DPH (bez PD).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A29830-D95A-4B26-9ABD-9A8C408A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4AAC2-2AE8-48CB-A36A-8371DB4F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57027D-E0A3-4AD3-9388-E873FC3F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47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A92EA-4975-4737-A46E-5E5A57F2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Lokalita Kasárna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C19CD-EF2D-4387-849F-57CEA06D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74562"/>
          </a:xfrm>
        </p:spPr>
        <p:txBody>
          <a:bodyPr>
            <a:normAutofit fontScale="62500" lnSpcReduction="20000"/>
          </a:bodyPr>
          <a:lstStyle/>
          <a:p>
            <a:r>
              <a:rPr lang="cs-CZ" sz="4800" dirty="0"/>
              <a:t>Urbanisticko-architektonická studie</a:t>
            </a:r>
          </a:p>
          <a:p>
            <a:pPr lvl="1" algn="just"/>
            <a:r>
              <a:rPr lang="cs-CZ" b="0" dirty="0"/>
              <a:t>05/2020 vyhlášena veřejná zakázka na zpracování urbanisticko-architektonické studie areálu</a:t>
            </a:r>
          </a:p>
          <a:p>
            <a:pPr lvl="1" algn="just"/>
            <a:r>
              <a:rPr lang="cs-CZ" b="0" dirty="0"/>
              <a:t>bylo osloveno 9 architektonických kanceláří</a:t>
            </a:r>
          </a:p>
          <a:p>
            <a:pPr lvl="1" algn="just"/>
            <a:r>
              <a:rPr lang="cs-CZ" b="0" dirty="0"/>
              <a:t>12/2020 – vybrán nejzdařilejší ideový návrh, vítězný ideový návrh vybrala hodnotící komise ze čtyř zaslaných nabídek</a:t>
            </a:r>
          </a:p>
          <a:p>
            <a:pPr lvl="1" algn="just"/>
            <a:r>
              <a:rPr lang="cs-CZ" b="0" dirty="0"/>
              <a:t>03/2021 ZM navrhlo svolat seminář pro zastupitele – projednání ideového návrhu</a:t>
            </a:r>
          </a:p>
          <a:p>
            <a:pPr lvl="1" algn="just"/>
            <a:r>
              <a:rPr lang="cs-CZ" b="0" dirty="0"/>
              <a:t>04/2021 ZM schválilo vítězný ideový návrh ateliéru Zídka – viz webové stránky města</a:t>
            </a:r>
          </a:p>
          <a:p>
            <a:pPr lvl="1" algn="just"/>
            <a:r>
              <a:rPr lang="cs-CZ" b="0" dirty="0"/>
              <a:t>Smlouva o dílo na  zhotovení studie vycházející z tohoto návrhu byla uzavřena 06/2021, prezentace finální podoby pro členy zastupitelstva proběhla 19. ledna 2022, následně byly zapracovány připomínky, </a:t>
            </a:r>
          </a:p>
          <a:p>
            <a:pPr lvl="1" algn="just"/>
            <a:r>
              <a:rPr lang="cs-CZ" b="0" dirty="0"/>
              <a:t>04/2022 studie odevzdána, probíhá úprava textové části studie, poté bude ÚS zaregistrovaná. </a:t>
            </a:r>
          </a:p>
          <a:p>
            <a:pPr lvl="1" algn="just"/>
            <a:r>
              <a:rPr lang="cs-CZ" b="0" dirty="0"/>
              <a:t>V návaznosti bude nutné provést  úpravu Územního plánu - je třeba ÚP upravit a dát do souladu se studií. 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A29830-D95A-4B26-9ABD-9A8C408A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4AAC2-2AE8-48CB-A36A-8371DB4F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57027D-E0A3-4AD3-9388-E873FC3F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19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A92EA-4975-4737-A46E-5E5A57F2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Lokalita Kasárna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C19CD-EF2D-4387-849F-57CEA06D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7771"/>
            <a:ext cx="8229600" cy="4392000"/>
          </a:xfrm>
        </p:spPr>
        <p:txBody>
          <a:bodyPr>
            <a:normAutofit fontScale="70000" lnSpcReduction="20000"/>
          </a:bodyPr>
          <a:lstStyle/>
          <a:p>
            <a:r>
              <a:rPr lang="cs-CZ" sz="4300" dirty="0"/>
              <a:t>Urbanisticko-architektonická studie</a:t>
            </a:r>
          </a:p>
          <a:p>
            <a:pPr lvl="1" algn="just"/>
            <a:r>
              <a:rPr lang="cs-CZ" b="0" dirty="0"/>
              <a:t>Území je rozděleno do 8 okrsků - samostatných jednotek </a:t>
            </a:r>
          </a:p>
          <a:p>
            <a:pPr lvl="1" algn="just"/>
            <a:r>
              <a:rPr lang="cs-CZ" b="0" dirty="0"/>
              <a:t>Dle studie by zde mělo vzniknout 182 bytů</a:t>
            </a:r>
          </a:p>
          <a:p>
            <a:pPr lvl="1" algn="just"/>
            <a:r>
              <a:rPr lang="cs-CZ" b="0" dirty="0"/>
              <a:t>V rámci Okrsku 3, který z větší části vlastní Královéhradecký kraj má vzniknout domov pro osoby se zdravotním postižením (DOZP), probíhají jednání s KHK a architekty o finálním konceptu řešení.</a:t>
            </a:r>
          </a:p>
          <a:p>
            <a:pPr lvl="1" algn="just"/>
            <a:r>
              <a:rPr lang="cs-CZ" b="0" dirty="0"/>
              <a:t>Studie počítá s demolicí stávající kasárenské budovy - místo ní navrhuje bytový dům s podzemním parkováním. Je třeba vyřešit demolici objektu ve výši cca 11 mil. Kč (odhad ceny demolice 04/2022) a připravit lokalitu pro budoucí investory.</a:t>
            </a:r>
          </a:p>
          <a:p>
            <a:pPr lvl="1" algn="just"/>
            <a:r>
              <a:rPr lang="cs-CZ" b="0" dirty="0"/>
              <a:t>Město provádí tržní konzultace s developery. Dále se zvažuje spolupráce s </a:t>
            </a:r>
            <a:r>
              <a:rPr lang="cs-CZ" b="0" dirty="0" err="1"/>
              <a:t>Czechinvestem</a:t>
            </a:r>
            <a:r>
              <a:rPr lang="cs-CZ" b="0" dirty="0"/>
              <a:t> (Brownfieldy).  Zkušenosti s revitalizací bývalých kasáren čerpány v Českém Krumlově a Jičíně.</a:t>
            </a:r>
          </a:p>
          <a:p>
            <a:pPr lvl="1"/>
            <a:endParaRPr lang="cs-CZ" b="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A29830-D95A-4B26-9ABD-9A8C408A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4AAC2-2AE8-48CB-A36A-8371DB4F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57027D-E0A3-4AD3-9388-E873FC3F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23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A92EA-4975-4737-A46E-5E5A57F2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Lokalita Kasárna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C19CD-EF2D-4387-849F-57CEA06D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7771"/>
            <a:ext cx="8229600" cy="4392000"/>
          </a:xfrm>
        </p:spPr>
        <p:txBody>
          <a:bodyPr>
            <a:normAutofit/>
          </a:bodyPr>
          <a:lstStyle/>
          <a:p>
            <a:pPr lvl="1"/>
            <a:r>
              <a:rPr lang="cs-CZ" b="0" dirty="0"/>
              <a:t>Situace – celkový pohled</a:t>
            </a:r>
          </a:p>
          <a:p>
            <a:pPr lvl="1"/>
            <a:r>
              <a:rPr lang="cs-CZ" b="0" dirty="0"/>
              <a:t>Situace – okrsky 1-8</a:t>
            </a:r>
          </a:p>
          <a:p>
            <a:pPr lvl="1"/>
            <a:endParaRPr lang="cs-CZ" b="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A29830-D95A-4B26-9ABD-9A8C408A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4AAC2-2AE8-48CB-A36A-8371DB4F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57027D-E0A3-4AD3-9388-E873FC3F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404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A92EA-4975-4737-A46E-5E5A57F2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Lokalita Kasárna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C19CD-EF2D-4387-849F-57CEA06D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7771"/>
            <a:ext cx="8229600" cy="4392000"/>
          </a:xfrm>
        </p:spPr>
        <p:txBody>
          <a:bodyPr>
            <a:normAutofit/>
          </a:bodyPr>
          <a:lstStyle/>
          <a:p>
            <a:pPr lvl="1"/>
            <a:r>
              <a:rPr lang="cs-CZ" b="0" dirty="0"/>
              <a:t>Situace – okrsky 1-8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A29830-D95A-4B26-9ABD-9A8C408A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4AAC2-2AE8-48CB-A36A-8371DB4F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57027D-E0A3-4AD3-9388-E873FC3F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22A4130-0B0C-4AE6-949D-B6F7FAFE9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8" y="59333"/>
            <a:ext cx="4502279" cy="640871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AA0955A-C83B-4FF0-BA9A-6DC7F16ED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08" y="59334"/>
            <a:ext cx="4506454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71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_transp_logo.potx" id="{914C6095-A4B4-4223-B1A8-0AF96EB2CAB4}" vid="{7F12D04E-3B45-4118-88FC-6992AAF767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1D230BCE20A741BD2F5FC7CC3C1983" ma:contentTypeVersion="0" ma:contentTypeDescription="Vytvoří nový dokument" ma:contentTypeScope="" ma:versionID="8eb970e42e37a27497d5cc6b5f0200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DD95BE-56EF-4E25-9420-669D0122DC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D19BD8-DDBC-4568-B6DE-C013FCB3D7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20CD3E-EA9B-4736-A009-0C12B480C5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!PREZENTACE_transp_logo_MSPowerPoint_97-2003</Template>
  <TotalTime>437</TotalTime>
  <Words>752</Words>
  <Application>Microsoft Office PowerPoint</Application>
  <PresentationFormat>Předvádění na obrazovce 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Office</vt:lpstr>
      <vt:lpstr>Komise pro řízení realizace strategického plánu města  Podrobnější projednání opatření Kino 70, lokalita Kasárna</vt:lpstr>
      <vt:lpstr>Kino 70 a lokalita Kasárna</vt:lpstr>
      <vt:lpstr>1. Kino 70</vt:lpstr>
      <vt:lpstr>1. Kino 70</vt:lpstr>
      <vt:lpstr>1. Kino 70</vt:lpstr>
      <vt:lpstr>2. Lokalita Kasárna</vt:lpstr>
      <vt:lpstr>2. Lokalita Kasárna</vt:lpstr>
      <vt:lpstr>2. Lokalita Kasárna</vt:lpstr>
      <vt:lpstr>2. Lokalita Kasárna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Komise pro řízení realizace strategického plánu města</dc:title>
  <dc:creator>Škodová Markéta</dc:creator>
  <cp:lastModifiedBy>Škodová Markéta</cp:lastModifiedBy>
  <cp:revision>21</cp:revision>
  <dcterms:created xsi:type="dcterms:W3CDTF">2022-04-13T11:41:02Z</dcterms:created>
  <dcterms:modified xsi:type="dcterms:W3CDTF">2022-04-26T13:29:52Z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0x0101001E1D230BCE20A741BD2F5FC7CC3C1983</vt:lpwstr>
  </property>
</Properties>
</file>